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1.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charts/chart2.xml" ContentType="application/vnd.openxmlformats-officedocument.drawingml.chart+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Default Extension="xlsx" ContentType="application/vnd.openxmlformats-officedocument.spreadsheetml.sheet"/>
  <Default Extension="jpg" ContentType="image/jpeg"/>
</Types>
</file>

<file path=_rels/.rels>&#65279;<?xml version="1.0" encoding="utf-8"?><Relationships xmlns="http://schemas.openxmlformats.org/package/2006/relationships"><Relationship Type="http://schemas.openxmlformats.org/package/2006/relationships/metadata/core-properties" Target="/docProps/core.xml" Id="R4913c7189e584d27" /><Relationship Type="http://schemas.openxmlformats.org/officeDocument/2006/relationships/extended-properties" Target="/docProps/app.xml" Id="R0f16417723ec4164" /><Relationship Type="http://schemas.openxmlformats.org/officeDocument/2006/relationships/officeDocument" Target="/ppt/presentation.xml" Id="R7aebe6ca1a0644bd" /></Relationships>
</file>

<file path=ppt/presentation.xml><?xml version="1.0" encoding="utf-8"?>
<p:presentation xmlns:p="http://schemas.openxmlformats.org/presentationml/2006/main">
  <p:sldMasterIdLst>
    <p:sldMasterId xmlns:r="http://schemas.openxmlformats.org/officeDocument/2006/relationships" id="2147483648" r:id="R5719d8672b714f2b"/>
  </p:sldMasterIdLst>
  <p:notesMasterIdLst>
    <p:notesMasterId xmlns:r="http://schemas.openxmlformats.org/officeDocument/2006/relationships" r:id="Rd2c6e7e700c9452a"/>
  </p:notesMasterIdLst>
  <p:sldIdLst>
    <p:sldId xmlns:r="http://schemas.openxmlformats.org/officeDocument/2006/relationships" id="256" r:id="R157b46f196184b09"/>
    <p:sldId xmlns:r="http://schemas.openxmlformats.org/officeDocument/2006/relationships" id="257" r:id="R682ca5a5594447a8"/>
    <p:sldId xmlns:r="http://schemas.openxmlformats.org/officeDocument/2006/relationships" id="258" r:id="R115e7f5612f04f95"/>
    <p:sldId xmlns:r="http://schemas.openxmlformats.org/officeDocument/2006/relationships" id="259" r:id="R04901cbb4df640a6"/>
    <p:sldId xmlns:r="http://schemas.openxmlformats.org/officeDocument/2006/relationships" id="260" r:id="R361d226cdecf4879"/>
    <p:sldId xmlns:r="http://schemas.openxmlformats.org/officeDocument/2006/relationships" id="261" r:id="Rb5e310574bdf41ab"/>
    <p:sldId xmlns:r="http://schemas.openxmlformats.org/officeDocument/2006/relationships" id="262" r:id="Ra301727812eb446f"/>
    <p:sldId xmlns:r="http://schemas.openxmlformats.org/officeDocument/2006/relationships" id="263" r:id="R9b99ce63ef3c4658"/>
    <p:sldId xmlns:r="http://schemas.openxmlformats.org/officeDocument/2006/relationships" id="264" r:id="R5954f2f68c73444e"/>
    <p:sldId xmlns:r="http://schemas.openxmlformats.org/officeDocument/2006/relationships" id="265" r:id="Rcbadc30b2ecd448a"/>
    <p:sldId xmlns:r="http://schemas.openxmlformats.org/officeDocument/2006/relationships" id="266" r:id="Rb80bcc46f0cf4b3d"/>
    <p:sldId xmlns:r="http://schemas.openxmlformats.org/officeDocument/2006/relationships" id="267" r:id="R039ee8ee8a474179"/>
    <p:sldId xmlns:r="http://schemas.openxmlformats.org/officeDocument/2006/relationships" id="268" r:id="R416493caabc94a07"/>
    <p:sldId xmlns:r="http://schemas.openxmlformats.org/officeDocument/2006/relationships" id="269" r:id="Rcb0d7d58fddc4715"/>
    <p:sldId xmlns:r="http://schemas.openxmlformats.org/officeDocument/2006/relationships" id="270" r:id="R3059aa7d5876404d"/>
    <p:sldId xmlns:r="http://schemas.openxmlformats.org/officeDocument/2006/relationships" id="271" r:id="R9f08bf4010ee494e"/>
    <p:sldId xmlns:r="http://schemas.openxmlformats.org/officeDocument/2006/relationships" id="272" r:id="Re85e83172c314035"/>
    <p:sldId xmlns:r="http://schemas.openxmlformats.org/officeDocument/2006/relationships" id="273" r:id="Re5be69fd55e3491f"/>
    <p:sldId xmlns:r="http://schemas.openxmlformats.org/officeDocument/2006/relationships" id="274" r:id="R18911e7e623443fa"/>
    <p:sldId xmlns:r="http://schemas.openxmlformats.org/officeDocument/2006/relationships" id="275" r:id="Raa83c793bfaa476a"/>
    <p:sldId xmlns:r="http://schemas.openxmlformats.org/officeDocument/2006/relationships" id="276" r:id="Rab8f018ff34a41a5"/>
    <p:sldId xmlns:r="http://schemas.openxmlformats.org/officeDocument/2006/relationships" id="277" r:id="Raaf7f8ed7bd2401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132691a9c96461f" /><Relationship Type="http://schemas.openxmlformats.org/officeDocument/2006/relationships/slideMaster" Target="/ppt/slideMasters/slideMaster1.xml" Id="R5719d8672b714f2b" /><Relationship Type="http://schemas.openxmlformats.org/officeDocument/2006/relationships/notesMaster" Target="/ppt/notesMasters/notesMaster1.xml" Id="Rd2c6e7e700c9452a" /><Relationship Type="http://schemas.openxmlformats.org/officeDocument/2006/relationships/presProps" Target="/ppt/presProps.xml" Id="R230022c4ec304e3f" /><Relationship Type="http://schemas.openxmlformats.org/officeDocument/2006/relationships/tableStyles" Target="/ppt/tableStyles.xml" Id="Rb754edb7851f4458" /><Relationship Type="http://schemas.openxmlformats.org/officeDocument/2006/relationships/slide" Target="/ppt/slides/slide1.xml" Id="R157b46f196184b09" /><Relationship Type="http://schemas.openxmlformats.org/officeDocument/2006/relationships/slide" Target="/ppt/slides/slide2.xml" Id="R682ca5a5594447a8" /><Relationship Type="http://schemas.openxmlformats.org/officeDocument/2006/relationships/slide" Target="/ppt/slides/slide3.xml" Id="R115e7f5612f04f95" /><Relationship Type="http://schemas.openxmlformats.org/officeDocument/2006/relationships/slide" Target="/ppt/slides/slide4.xml" Id="R04901cbb4df640a6" /><Relationship Type="http://schemas.openxmlformats.org/officeDocument/2006/relationships/slide" Target="/ppt/slides/slide5.xml" Id="R361d226cdecf4879" /><Relationship Type="http://schemas.openxmlformats.org/officeDocument/2006/relationships/slide" Target="/ppt/slides/slide6.xml" Id="Rb5e310574bdf41ab" /><Relationship Type="http://schemas.openxmlformats.org/officeDocument/2006/relationships/slide" Target="/ppt/slides/slide7.xml" Id="Ra301727812eb446f" /><Relationship Type="http://schemas.openxmlformats.org/officeDocument/2006/relationships/slide" Target="/ppt/slides/slide8.xml" Id="R9b99ce63ef3c4658" /><Relationship Type="http://schemas.openxmlformats.org/officeDocument/2006/relationships/slide" Target="/ppt/slides/slide9.xml" Id="R5954f2f68c73444e" /><Relationship Type="http://schemas.openxmlformats.org/officeDocument/2006/relationships/slide" Target="/ppt/slides/slide10.xml" Id="Rcbadc30b2ecd448a" /><Relationship Type="http://schemas.openxmlformats.org/officeDocument/2006/relationships/slide" Target="/ppt/slides/slide11.xml" Id="Rb80bcc46f0cf4b3d" /><Relationship Type="http://schemas.openxmlformats.org/officeDocument/2006/relationships/slide" Target="/ppt/slides/slide12.xml" Id="R039ee8ee8a474179" /><Relationship Type="http://schemas.openxmlformats.org/officeDocument/2006/relationships/slide" Target="/ppt/slides/slide13.xml" Id="R416493caabc94a07" /><Relationship Type="http://schemas.openxmlformats.org/officeDocument/2006/relationships/slide" Target="/ppt/slides/slide14.xml" Id="Rcb0d7d58fddc4715" /><Relationship Type="http://schemas.openxmlformats.org/officeDocument/2006/relationships/slide" Target="/ppt/slides/slide15.xml" Id="R3059aa7d5876404d" /><Relationship Type="http://schemas.openxmlformats.org/officeDocument/2006/relationships/slide" Target="/ppt/slides/slide16.xml" Id="R9f08bf4010ee494e" /><Relationship Type="http://schemas.openxmlformats.org/officeDocument/2006/relationships/slide" Target="/ppt/slides/slide17.xml" Id="Re85e83172c314035" /><Relationship Type="http://schemas.openxmlformats.org/officeDocument/2006/relationships/slide" Target="/ppt/slides/slide18.xml" Id="Re5be69fd55e3491f" /><Relationship Type="http://schemas.openxmlformats.org/officeDocument/2006/relationships/slide" Target="/ppt/slides/slide19.xml" Id="R18911e7e623443fa" /><Relationship Type="http://schemas.openxmlformats.org/officeDocument/2006/relationships/slide" Target="/ppt/slides/slide20.xml" Id="Raa83c793bfaa476a" /><Relationship Type="http://schemas.openxmlformats.org/officeDocument/2006/relationships/slide" Target="/ppt/slides/slide21.xml" Id="Rab8f018ff34a41a5" /><Relationship Type="http://schemas.openxmlformats.org/officeDocument/2006/relationships/slide" Target="/ppt/slides/slide22.xml" Id="Raaf7f8ed7bd2401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5977e30f459482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108dc001eab40ac" /><Relationship Type="http://schemas.openxmlformats.org/officeDocument/2006/relationships/notesMaster" Target="/ppt/notesMasters/notesMaster1.xml" Id="R5d0cdb8c996c4d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0336451148bd40b3" /><Relationship Type="http://schemas.openxmlformats.org/officeDocument/2006/relationships/notesMaster" Target="/ppt/notesMasters/notesMaster1.xml" Id="Ra72dd9a2f4614f7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6cc77b605594191" /><Relationship Type="http://schemas.openxmlformats.org/officeDocument/2006/relationships/notesMaster" Target="/ppt/notesMasters/notesMaster1.xml" Id="R0a112554642c493e" /></Relationships>
</file>

<file path=ppt/notesSlides/_rels/notesSlide4.xml.rels>&#65279;<?xml version="1.0" encoding="utf-8"?><Relationships xmlns="http://schemas.openxmlformats.org/package/2006/relationships"><Relationship Type="http://schemas.openxmlformats.org/officeDocument/2006/relationships/slide" Target="/ppt/slides/slide4.xml" Id="R0403bf7bfd344dbc" /><Relationship Type="http://schemas.openxmlformats.org/officeDocument/2006/relationships/notesMaster" Target="/ppt/notesMasters/notesMaster1.xml" Id="Rab650bc92fb044a6" /></Relationships>
</file>

<file path=ppt/notesSlides/_rels/notesSlide5.xml.rels>&#65279;<?xml version="1.0" encoding="utf-8"?><Relationships xmlns="http://schemas.openxmlformats.org/package/2006/relationships"><Relationship Type="http://schemas.openxmlformats.org/officeDocument/2006/relationships/slide" Target="/ppt/slides/slide5.xml" Id="R4810acf2a9404320" /><Relationship Type="http://schemas.openxmlformats.org/officeDocument/2006/relationships/notesMaster" Target="/ppt/notesMasters/notesMaster1.xml" Id="Rc241344c34a84d56" /></Relationships>
</file>

<file path=ppt/notesSlides/_rels/notesSlide6.xml.rels>&#65279;<?xml version="1.0" encoding="utf-8"?><Relationships xmlns="http://schemas.openxmlformats.org/package/2006/relationships"><Relationship Type="http://schemas.openxmlformats.org/officeDocument/2006/relationships/slide" Target="/ppt/slides/slide6.xml" Id="R229bd7f878b4454a" /><Relationship Type="http://schemas.openxmlformats.org/officeDocument/2006/relationships/notesMaster" Target="/ppt/notesMasters/notesMaster1.xml" Id="Re8e5d7c79275474f" /></Relationships>
</file>

<file path=ppt/notesSlides/_rels/notesSlide7.xml.rels>&#65279;<?xml version="1.0" encoding="utf-8"?><Relationships xmlns="http://schemas.openxmlformats.org/package/2006/relationships"><Relationship Type="http://schemas.openxmlformats.org/officeDocument/2006/relationships/slide" Target="/ppt/slides/slide7.xml" Id="R9effa6f727924e63" /><Relationship Type="http://schemas.openxmlformats.org/officeDocument/2006/relationships/notesMaster" Target="/ppt/notesMasters/notesMaster1.xml" Id="Rdcc78f5d41be4bf0" /></Relationships>
</file>

<file path=ppt/notesSlides/_rels/notesSlide8.xml.rels>&#65279;<?xml version="1.0" encoding="utf-8"?><Relationships xmlns="http://schemas.openxmlformats.org/package/2006/relationships"><Relationship Type="http://schemas.openxmlformats.org/officeDocument/2006/relationships/slide" Target="/ppt/slides/slide8.xml" Id="R33ca5956403e492e" /><Relationship Type="http://schemas.openxmlformats.org/officeDocument/2006/relationships/notesMaster" Target="/ppt/notesMasters/notesMaster1.xml" Id="R6b6aff625e774b0c" /></Relationships>
</file>

<file path=ppt/notesSlides/_rels/notesSlide9.xml.rels>&#65279;<?xml version="1.0" encoding="utf-8"?><Relationships xmlns="http://schemas.openxmlformats.org/package/2006/relationships"><Relationship Type="http://schemas.openxmlformats.org/officeDocument/2006/relationships/slide" Target="/ppt/slides/slide9.xml" Id="R3b2e45b9695d4615" /><Relationship Type="http://schemas.openxmlformats.org/officeDocument/2006/relationships/notesMaster" Target="/ppt/notesMasters/notesMaster1.xml" Id="R06e9334517f84f6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0537a8b556f4831" /><Relationship Type="http://schemas.openxmlformats.org/officeDocument/2006/relationships/notesMaster" Target="/ppt/notesMasters/notesMaster1.xml" Id="R67f2fc1401dc43d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68397c9e5db4671" /><Relationship Type="http://schemas.openxmlformats.org/officeDocument/2006/relationships/notesMaster" Target="/ppt/notesMasters/notesMaster1.xml" Id="R4a510afabf744e4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687b28725864083" /><Relationship Type="http://schemas.openxmlformats.org/officeDocument/2006/relationships/notesMaster" Target="/ppt/notesMasters/notesMaster1.xml" Id="R01980d80ca344b3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7e4ab81ef3540da" /><Relationship Type="http://schemas.openxmlformats.org/officeDocument/2006/relationships/notesMaster" Target="/ppt/notesMasters/notesMaster1.xml" Id="R30abf156080c45e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266de2278fd41f5" /><Relationship Type="http://schemas.openxmlformats.org/officeDocument/2006/relationships/notesMaster" Target="/ppt/notesMasters/notesMaster1.xml" Id="R13c16e19cdf843c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9f9033042dd4474" /><Relationship Type="http://schemas.openxmlformats.org/officeDocument/2006/relationships/notesMaster" Target="/ppt/notesMasters/notesMaster1.xml" Id="Rb549ddba741f4aa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b0fa0f5c6e64edc" /><Relationship Type="http://schemas.openxmlformats.org/officeDocument/2006/relationships/notesMaster" Target="/ppt/notesMasters/notesMaster1.xml" Id="R7977af171faf4a6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5bcaa22c4e54275" /><Relationship Type="http://schemas.openxmlformats.org/officeDocument/2006/relationships/notesMaster" Target="/ppt/notesMasters/notesMaster1.xml" Id="R8818e3b2c291492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a4c08d6893d4e39" /><Relationship Type="http://schemas.openxmlformats.org/officeDocument/2006/relationships/notesMaster" Target="/ppt/notesMasters/notesMaster1.xml" Id="R2d8c6df9b8744a2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568d14b8d3c4848" /><Relationship Type="http://schemas.openxmlformats.org/officeDocument/2006/relationships/notesMaster" Target="/ppt/notesMasters/notesMaster1.xml" Id="R0ae8c2180acf4db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4a865f41f904098" /><Relationship Type="http://schemas.openxmlformats.org/officeDocument/2006/relationships/notesMaster" Target="/ppt/notesMasters/notesMaster1.xml" Id="R690c3d424d13428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e80d86cff5b4fe2" /><Relationship Type="http://schemas.openxmlformats.org/officeDocument/2006/relationships/notesMaster" Target="/ppt/notesMasters/notesMaster1.xml" Id="R88a30e17584c415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c09d6fc2c6a4367" /><Relationship Type="http://schemas.openxmlformats.org/officeDocument/2006/relationships/notesMaster" Target="/ppt/notesMasters/notesMaster1.xml" Id="Ra5764c70dcd3438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the session through the Village &amp; Valor students. We will discuss why Congress created FSTC, how the federal program developed, and how scholarships could help Village &amp; Valor serve families and plan its future. Cover photograph comes from the school materials supplied for this session.</a:t>
            </a:r>
          </a:p>
          <a:p xmlns:a="http://schemas.openxmlformats.org/drawingml/2006/main">
            <a:r>
              <a:t/>
            </a:r>
          </a:p>
          <a:p xmlns:a="http://schemas.openxmlformats.org/drawingml/2006/main">
            <a:r>
              <a:t>Sources, checked October 14, 2026:</a:t>
            </a:r>
          </a:p>
          <a:p xmlns:a="http://schemas.openxmlformats.org/drawingml/2006/main">
            <a:r>
              <a:t>https://pixel-perfect-show-3591.lovable.app/</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mission and vision statements summarize Village &amp; Valor’s website. The school describes rigorous, identity-affirming education rooted in culture, community and relationships, with a vision of young women who know who they are and live with purpose. Its stated model serves Richmond, Virginia students in grades 4–8, beginning with grades 4–5 and adding grades over time.</a:t>
            </a:r>
          </a:p>
          <a:p xmlns:a="http://schemas.openxmlformats.org/drawingml/2006/main">
            <a:r>
              <a:t/>
            </a:r>
          </a:p>
          <a:p xmlns:a="http://schemas.openxmlformats.org/drawingml/2006/main">
            <a:r>
              <a:t>Sources, checked October 14, 2026:</a:t>
            </a:r>
          </a:p>
          <a:p xmlns:a="http://schemas.openxmlformats.org/drawingml/2006/main">
            <a:r>
              <a:t>https://pixel-perfect-show-3591.lovable.app/</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connection between FSTC and Village &amp; Valor’s future. Scholarships can help families afford Village &amp; Valor, support enrollment and provide a source of funding for the school’s growth. The number of students served will depend on school capacity, eligible families, scholarship resources and SGO decisions. No specific enrollment forecast or guaranteed school allocation is implied.</a:t>
            </a:r>
          </a:p>
          <a:p xmlns:a="http://schemas.openxmlformats.org/drawingml/2006/main">
            <a:r>
              <a:t/>
            </a:r>
          </a:p>
          <a:p xmlns:a="http://schemas.openxmlformats.org/drawingml/2006/main">
            <a:r>
              <a:t>Sources, checked October 14, 2026:</a:t>
            </a:r>
          </a:p>
          <a:p xmlns:a="http://schemas.openxmlformats.org/drawingml/2006/main">
            <a:r>
              <a:t>https://pixel-perfect-show-3591.lovable.app/</a:t>
            </a:r>
          </a:p>
          <a:p xmlns:a="http://schemas.openxmlformats.org/drawingml/2006/main">
            <a:r>
              <a:t>https://www.irs.gov/newsroom/the-trump-administration-advances-the-establishment-of-americas-first-nationwide-school-choice-program</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FSTC is the Federal Scholarship Tax Credit under Internal Revenue Code section 25F. It is also commonly called the Education Freedom Tax Credit. The donor receives a tax credit and the student receives a scholarship through a qualified Scholarship Granting Organization. Giving and applying for a scholarship are separate processes.</a:t>
            </a:r>
          </a:p>
          <a:p xmlns:a="http://schemas.openxmlformats.org/drawingml/2006/main">
            <a:r>
              <a:t/>
            </a:r>
          </a:p>
          <a:p xmlns:a="http://schemas.openxmlformats.org/drawingml/2006/main">
            <a:r>
              <a:t>Sources, checked October 14, 2026:</a:t>
            </a:r>
          </a:p>
          <a:p xmlns:a="http://schemas.openxmlformats.org/drawingml/2006/main">
            <a:r>
              <a:t>https://www.irs.gov/newsroom/the-trump-administration-advances-the-establishment-of-americas-first-nationwide-school-choice-program</a:t>
            </a:r>
          </a:p>
          <a:p xmlns:a="http://schemas.openxmlformats.org/drawingml/2006/main">
            <a:r>
              <a:t>https://www.federalregister.gov/documents/2026/10/02/2026-20277/federal-scholarship-tax-credit</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federal credit encourages private donations to SGOs, which award scholarships for eligible K–12 expenses. Treasury and IRS describe its purpose as helping families access educational options that meet their children’s needs. Eligible public-school and private-school students may benefit.</a:t>
            </a:r>
          </a:p>
          <a:p xmlns:a="http://schemas.openxmlformats.org/drawingml/2006/main">
            <a:r>
              <a:t/>
            </a:r>
          </a:p>
          <a:p xmlns:a="http://schemas.openxmlformats.org/drawingml/2006/main">
            <a:r>
              <a:t>Sources, checked October 14, 2026:</a:t>
            </a:r>
          </a:p>
          <a:p xmlns:a="http://schemas.openxmlformats.org/drawingml/2006/main">
            <a:r>
              <a:t>https://www.irs.gov/newsroom/the-trump-administration-advances-the-establishment-of-americas-first-nationwide-school-choice-program</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Arizona enacted the first state scholarship tax credit in 1997. Comparable state programs preceded the federal credit. In January 2023, Representative Adrian Smith introduced the Educational Choice for Children Act, H.R. 531, proposing a federal credit for charitable donations to scholarship nonprofits. This earlier proposal did not become law unchanged.</a:t>
            </a:r>
          </a:p>
          <a:p xmlns:a="http://schemas.openxmlformats.org/drawingml/2006/main">
            <a:r>
              <a:t/>
            </a:r>
          </a:p>
          <a:p xmlns:a="http://schemas.openxmlformats.org/drawingml/2006/main">
            <a:r>
              <a:t>Sources, checked October 14, 2026:</a:t>
            </a:r>
          </a:p>
          <a:p xmlns:a="http://schemas.openxmlformats.org/drawingml/2006/main">
            <a:r>
              <a:t>https://www.congress.gov/crs_external_products/R/PDF/R48724/R48724.2.pdf</a:t>
            </a:r>
          </a:p>
          <a:p xmlns:a="http://schemas.openxmlformats.org/drawingml/2006/main">
            <a:r>
              <a:t>https://www.govinfo.gov/app/details/BILLS-118hr531ih</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Congress created section 25F in Public Law 119-21, commonly called the One Big Beautiful Bill Act, signed by President Trump on July 4, 2025. Treasury and IRS issued proposed donor and scholarship rules and temporary launch procedures in October 2026. Qualifying cash gifts begin January 1, 2027. Virginia has made an advance election to participate, but donors must still verify the qualified SGO. IRS permits reliance on the proposed rules for qualifying 2027 gifts. Final rules may change.</a:t>
            </a:r>
          </a:p>
          <a:p xmlns:a="http://schemas.openxmlformats.org/drawingml/2006/main">
            <a:r>
              <a:t/>
            </a:r>
          </a:p>
          <a:p xmlns:a="http://schemas.openxmlformats.org/drawingml/2006/main">
            <a:r>
              <a:t>Sources, checked October 14, 2026:</a:t>
            </a:r>
          </a:p>
          <a:p xmlns:a="http://schemas.openxmlformats.org/drawingml/2006/main">
            <a:r>
              <a:t>https://www.congress.gov/crs_external_products/R/PDF/R48724/R48724.2.pdf</a:t>
            </a:r>
          </a:p>
          <a:p xmlns:a="http://schemas.openxmlformats.org/drawingml/2006/main">
            <a:r>
              <a:t>https://www.irs.gov/newsroom/the-trump-administration-advances-the-establishment-of-americas-first-nationwide-school-choice-program</a:t>
            </a:r>
          </a:p>
          <a:p xmlns:a="http://schemas.openxmlformats.org/drawingml/2006/main">
            <a:r>
              <a:t>https://www.irs.gov/government-entities/federal-state-local-governments/federal-scholarship-tax-credit-fstc</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Full tuition at Village &amp; Valor
$15,000
Per student, per year
Some scholarships cover the full $15,000.
Others cover a smaller amount, based on a family’s financial need.
Cost to educate: $18,000 per student per year.
SGO awards depend on family need and eligible expenses.
08
Illustrative calculations; awards depend on eligibility and family need.
Sources, checked October 13, 2026: Session-provided IPA annual cost; https://www.federalregister.gov/documents/2026/10/02/2026-20277/federal-scholarship-tax-credit Template photos: Identity Prep. Replacement photos: supplied by presenter.</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Scholarships reflect family need
Illustrative awards toward Village &amp; Valor’s $15,000 annual tuition
One student may need $15,000. Another may need $7,500 or $3,750.
The SGO reviews each family and sets the award. These examples do not establish federal income tiers.
09
Illustrative calculations; awards depend on eligibility and family need.
Sources, checked October 13, 2026: https://www.federalregister.gov/documents/2026/10/02/2026-20277/federal-scholarship-tax-credit Template photos: Identity Prep. Replacement photos: supplied by presenter.</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supporter gives cash to a qualified SGO. The SGO verifies eligibility and awards aid. Families choose a school and review their costs. The SGO must qualify as a public charity, maintain the required accounts and appear on the applicable state list. Under the proposed rules, the SGO pays school charges directly to the school.</a:t>
            </a:r>
          </a:p>
          <a:p xmlns:a="http://schemas.openxmlformats.org/drawingml/2006/main">
            <a:r>
              <a:t/>
            </a:r>
          </a:p>
          <a:p xmlns:a="http://schemas.openxmlformats.org/drawingml/2006/main">
            <a:r>
              <a:t>Sources, checked October 14, 2026:</a:t>
            </a:r>
          </a:p>
          <a:p xmlns:a="http://schemas.openxmlformats.org/drawingml/2006/main">
            <a:r>
              <a:t>https://www.federalregister.gov/documents/2026/10/02/2026-20277/federal-scholarship-tax-credit</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credit reduces federal tax dollar for dollar, while a deduction reduces taxable income. This example assumes $6,000 of federal tax liability available before FSTC, a qualifying $1,700 cash gift, no state credit for the gift, and full use of the federal credit. Remaining federal tax is $4,300. The credited amount cannot also produce a federal charitable deduction.</a:t>
            </a:r>
          </a:p>
          <a:p xmlns:a="http://schemas.openxmlformats.org/drawingml/2006/main">
            <a:r>
              <a:t/>
            </a:r>
          </a:p>
          <a:p xmlns:a="http://schemas.openxmlformats.org/drawingml/2006/main">
            <a:r>
              <a:t>Sources, checked October 14, 2026:</a:t>
            </a:r>
          </a:p>
          <a:p xmlns:a="http://schemas.openxmlformats.org/drawingml/2006/main">
            <a:r>
              <a:t>https://www.federalregister.gov/documents/2026/10/02/2026-20277/federal-scholarship-tax-credit</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new annual credit limit is $1,700 per individual across all SGOs. The October proposed rules treat each spouse on a joint return as a separate taxpayer, allowing a potential combined $3,400 credit when each spouse makes a qualifying $1,700 contribution. Keep documentation for each spouse. Actual credit use depends on available tax liability and other applicable rules.</a:t>
            </a:r>
          </a:p>
          <a:p xmlns:a="http://schemas.openxmlformats.org/drawingml/2006/main">
            <a:r>
              <a:t/>
            </a:r>
          </a:p>
          <a:p xmlns:a="http://schemas.openxmlformats.org/drawingml/2006/main">
            <a:r>
              <a:t>Sources, checked October 14, 2026:</a:t>
            </a:r>
          </a:p>
          <a:p xmlns:a="http://schemas.openxmlformats.org/drawingml/2006/main">
            <a:r>
              <a:t>https://www.federalregister.gov/documents/2026/10/02/2026-20277/federal-scholarship-tax-credit</a:t>
            </a:r>
          </a:p>
          <a:p xmlns:a="http://schemas.openxmlformats.org/drawingml/2006/main">
            <a:r>
              <a:t>https://www.irs.gov/newsroom/the-trump-administration-advances-the-establishment-of-americas-first-nationwide-school-choice-program</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Eligible students must qualify for public K–12 enrollment and generally reside in the participating state. Household income cannot exceed 300% of area median gross income, adjusted for location and household size. The SGO verifies prior-year household income and eligibility. Certain means-tested benefits and foster care may provide streamlined verification under the proposed rules. Eligibility does not guarantee an award.</a:t>
            </a:r>
          </a:p>
          <a:p xmlns:a="http://schemas.openxmlformats.org/drawingml/2006/main">
            <a:r>
              <a:t/>
            </a:r>
          </a:p>
          <a:p xmlns:a="http://schemas.openxmlformats.org/drawingml/2006/main">
            <a:r>
              <a:t>Sources, checked October 14, 2026:</a:t>
            </a:r>
          </a:p>
          <a:p xmlns:a="http://schemas.openxmlformats.org/drawingml/2006/main">
            <a:r>
              <a:t>https://www.federalregister.gov/documents/2026/10/02/2026-20277/federal-scholarship-tax-credit</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How donations support scholarships
Our examples allocate 90% of gifts to scholarship awards.
Full or partial awards
$15,000
Full tuition for one student
$7,500 or $3,750
Smaller awards, based on family need
Federal law requires at least 90% of SGO income for scholarships, subject to accounting and timing rules.
14
Illustrative calculations; awards depend on eligibility and family need.
Sources, checked October 13, 2026: https://www.federalregister.gov/documents/2026/10/02/2026-20277/federal-scholarship-tax-credit Template photos: Identity Prep. Replacement photos: supplied by presenter.</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individuals give $1,700 each
Full tuition: $15,000. Half tuition: $7,500. Scholarship pool: 90% of gifts.
Donors | Total gifts | Scholarship pool | Full awards
$15,000 | Half awards
$7,500
25 | $42,500 | $38,250 | 2 | 5
50 | $85,000 | $76,500 | 5 | 10
100 | $170,000 | $153,000 | 10 | 20
200 | $340,000 | $306,000 | 20 | 40
100 donors could fund 10 full awards or 20 half awards.
These are alternative uses of the same pool. Counts round down to complete awards. Remainders can fund other awards.
15
Illustrative calculations; awards depend on eligibility and family need.
Sources, checked October 13, 2026: https://www.federalregister.gov/documents/2026/10/02/2026-20277/federal-scholarship-tax-credit Template photos: Identity Prep. Replacement photos: supplied by presenter.</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couples give $3,400 each
Each spouse gives $1,700 under the October proposed rules. Scholarship pool: 90% of gifts.
Couples
filing jointly | Total gifts | Scholarship pool | Full awards
$15,000 | Half awards
$7,500
25 | $85,000 | $76,500 | 5 | 10
50 | $170,000 | $153,000 | 10 | 20
100 | $340,000 | $306,000 | 20 | 40
50 couples could fund 10 full awards or 20 half awards.
Alternative scenarios. Full tuition is $15,000. Awards depend on family need and eligible costs.
16
Illustrative calculations; awards depend on eligibility and family need.
Sources, checked October 13, 2026: https://www.federalregister.gov/documents/2026/10/02/2026-20277/federal-scholarship-tax-credit Template photos: Identity Prep. Replacement photos: supplied by presenter.</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community of 100 giving households
60 individual supporters and 40 couples filing jointly
$238,000
Total qualifying gifts
60 individuals × $1,700 = $102,000
40 couples × $3,400 = $136,000
90% for scholarships
$214,200
Full tuition per student:
$15,000 annually
Illustrative calculations; awards depend on eligibility and family need.
Sources, checked October 13, 2026: https://www.federalregister.gov/documents/2026/10/02/2026-20277/federal-scholarship-tax-credit Template photos: Identity Prep. Replacement photos: supplied by presenter.</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pool. Different family needs.
22
Students supported
6 full scholarships
16 partial scholarships
Award | Students | Per student | Total
Full support | 6 | $15,000 | $90,000
Half support | 8 | $7,500 | $60,000
Quarter support | 8 | $3,750 | $30,000
Total | 22 |  | $180,000
$214,200 pool − $180,000 awards = $34,200 remaining
Illustrative mix. The SGO verifies eligibility, reviews family need and determines awards.
18
Illustrative calculations; awards depend on eligibility and family need.
Sources, checked October 13, 2026: https://www.federalregister.gov/documents/2026/10/02/2026-20277/federal-scholarship-tax-credit Template photos: Identity Prep. Replacement photos: supplied by presenter.</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credit is nonrefundable. With an eligible $1,700 gift but only $800 of available tax liability, the donor may use $800 now and carry forward $900 of unused eligible credit for up to five following tax years, subject to applicable rules. Contributions above the annual credit cap do not create a carryforward merely because they exceed the cap. State credits on the same qualifying contributions can reduce the federal credit. Retain the SGO acknowledgement and donor identifier and consult the filing instructions.</a:t>
            </a:r>
          </a:p>
          <a:p xmlns:a="http://schemas.openxmlformats.org/drawingml/2006/main">
            <a:r>
              <a:t/>
            </a:r>
          </a:p>
          <a:p xmlns:a="http://schemas.openxmlformats.org/drawingml/2006/main">
            <a:r>
              <a:t>Sources, checked October 14, 2026:</a:t>
            </a:r>
          </a:p>
          <a:p xmlns:a="http://schemas.openxmlformats.org/drawingml/2006/main">
            <a:r>
              <a:t>https://www.federalregister.gov/documents/2026/10/02/2026-20277/federal-scholarship-tax-credit</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Families should ask about the qualified SGO partner, application requirements and financial-need review. Families do not have to donate to apply, and donating does not guarantee an award for their child. Supporters should plan qualifying 2027 cash gifts, confirm SGO status and keep the acknowledgement. A direct school gift does not automatically qualify for the federal credit.</a:t>
            </a:r>
          </a:p>
          <a:p xmlns:a="http://schemas.openxmlformats.org/drawingml/2006/main">
            <a:r>
              <a:t/>
            </a:r>
          </a:p>
          <a:p xmlns:a="http://schemas.openxmlformats.org/drawingml/2006/main">
            <a:r>
              <a:t>Sources, checked October 14, 2026:</a:t>
            </a:r>
          </a:p>
          <a:p xmlns:a="http://schemas.openxmlformats.org/drawingml/2006/main">
            <a:r>
              <a:t>https://www.federalregister.gov/documents/2026/10/02/2026-20277/federal-scholarship-tax-credit</a:t>
            </a:r>
          </a:p>
          <a:p xmlns:a="http://schemas.openxmlformats.org/drawingml/2006/main">
            <a:r>
              <a:t>https://pixel-perfect-show-3591.lovable.app/</a:t>
            </a:r>
          </a:p>
          <a:p xmlns:a="http://schemas.openxmlformats.org/drawingml/2006/main">
            <a:r>
              <a:t>School photos: Identity Prep materials supplied for this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Questions from families
and supporters
Does every family receive $15,000?
Awards reflect eligibility, family need and available funds.
Can I choose a specific child?
The SGO cannot reserve a gift for a named student.
Can friends outside Virginia donate?
They can give to a qualified SGO in a participating state. Confirm the SGO’s eligibility and Virginia participation.
21
Illustrative calculations; awards depend on eligibility and family need.
Sources, checked October 13, 2026: https://www.federalregister.gov/documents/2026/10/02/2026-20277/federal-scholarship-tax-credit Template photos: Identity Prep. Replacement photos: supplied by presenter.</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Guidance and assumptions
Updated October 14, 2026
Federal guidance
IRS announcement, October 1, 2026
Proposed rules, October 2, 2026
Companion temporary launch rules
IRS participating-state list
Our examples
Village &amp; Valor full tuition: $15,000 per student
Full scholarship example: $15,000
Partial examples: $7,500 or $3,750
Scholarship allocation: 90% of gifts
Fictional school concept for demonstration. Images are illustrative, not enrolled students or staff. Mission and vision summarize the website. Review federal guidance before use.
22
Illustrative calculations; awards depend on eligibility and family need.
Sources, checked October 13, 2026: https://www.irs.gov/newsroom/the-trump-administration-advances-the-establishment-of-americas-first-nationwide-school-choice-program https://www.federalregister.gov/documents/2026/10/02/2026-20277/federal-scholarship-tax-credit https://www.irs.gov/government-entities/federal-state-local-governments/federal-scholarship-tax-credit-fstc https://www.congress.gov/crs_external_products/R/PDF/R48724/R48724.2.pdf https://www.govinfo.gov/app/details/BILLS-118hr531ih https://identityprep.org/ Template photos: Identity Prep. Replacement photos: supplied by presenter.</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1f347ded569418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86b90bb6c4942e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8482097d68343a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5a86ee52c1f4a5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e4724b301ca4f9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7faf8a015944e1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6550DE9-50BC-4876-8FA2-2A27928B0EF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2CCC5BE-78ED-4C23-97E8-0A3D29A9AB3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C27773F-DF94-41CD-8EF2-EAAE289AF7B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4D6A50F-72C7-4CF7-9B24-35B92ED5DED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BF2B493-BE52-4848-9C0E-A2B44F626C2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1BA8640-0B03-4DF7-ADDA-1DFCC1905AE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FD13A25-880C-40E4-B558-5911D428FBB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2100A49-DF68-4DD1-B453-FA68447B365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F383DA1-C478-4574-B1F3-72E71A0DEE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A47E390-2E40-4BD5-8544-1EED1F00073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523edca786744cf" /><Relationship Type="http://schemas.openxmlformats.org/officeDocument/2006/relationships/slideLayout" Target="/ppt/slideLayouts/slideLayout1.xml" Id="Rfa831ddc5cc247b4" /><Relationship Type="http://schemas.openxmlformats.org/officeDocument/2006/relationships/slideLayout" Target="/ppt/slideLayouts/slideLayout2.xml" Id="R19770bf418434426" /><Relationship Type="http://schemas.openxmlformats.org/officeDocument/2006/relationships/slideLayout" Target="/ppt/slideLayouts/slideLayout3.xml" Id="Ra560267a73d74e3f" /><Relationship Type="http://schemas.openxmlformats.org/officeDocument/2006/relationships/slideLayout" Target="/ppt/slideLayouts/slideLayout4.xml" Id="Rdde9bec82c7e44fb" /><Relationship Type="http://schemas.openxmlformats.org/officeDocument/2006/relationships/slideLayout" Target="/ppt/slideLayouts/slideLayout5.xml" Id="R440fa189adfa4c76" /><Relationship Type="http://schemas.openxmlformats.org/officeDocument/2006/relationships/slideLayout" Target="/ppt/slideLayouts/slideLayout6.xml" Id="R66d420777751430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a831ddc5cc247b4"/>
    <p:sldLayoutId xmlns:r="http://schemas.openxmlformats.org/officeDocument/2006/relationships" id="2147483650" r:id="R19770bf418434426"/>
    <p:sldLayoutId xmlns:r="http://schemas.openxmlformats.org/officeDocument/2006/relationships" id="2147483651" r:id="Ra560267a73d74e3f"/>
    <p:sldLayoutId xmlns:r="http://schemas.openxmlformats.org/officeDocument/2006/relationships" id="2147483652" r:id="Rdde9bec82c7e44fb"/>
    <p:sldLayoutId xmlns:r="http://schemas.openxmlformats.org/officeDocument/2006/relationships" id="2147483653" r:id="R440fa189adfa4c76"/>
    <p:sldLayoutId xmlns:r="http://schemas.openxmlformats.org/officeDocument/2006/relationships" id="2147483654" r:id="R66d420777751430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Relationships xmlns="http://schemas.openxmlformats.org/package/2006/relationships"><Relationship Type="http://schemas.openxmlformats.org/officeDocument/2006/relationships/slideLayout" Target="/ppt/slideLayouts/slideLayout6.xml" Id="R9c1f5e72709f48a5"/><Relationship Type="http://schemas.openxmlformats.org/officeDocument/2006/relationships/image" Target="/ppt/media/custom-1-7.jpg" Id="Rf694468bf6414b54"/><Relationship Type="http://schemas.openxmlformats.org/officeDocument/2006/relationships/image" Target="/ppt/media/custom-1-3.png" Id="R06176798d36d4d88"/><Relationship Type="http://schemas.openxmlformats.org/officeDocument/2006/relationships/notesSlide" Target="/ppt/notesSlides/notesSlide1.xml" Id="R224e24b467b7469f"/></Relationships>
</file>

<file path=ppt/slides/_rels/slide2.xml.rels><?xml version="1.0" encoding="utf-8"?><Relationships xmlns="http://schemas.openxmlformats.org/package/2006/relationships"><Relationship Type="http://schemas.openxmlformats.org/officeDocument/2006/relationships/slideLayout" Target="/ppt/slideLayouts/slideLayout6.xml" Id="Rb44f7fcfeaf24785"/><Relationship Type="http://schemas.openxmlformats.org/officeDocument/2006/relationships/image" Target="/ppt/media/custom-2-10.jpg" Id="R9c083eb7ba1e481e"/><Relationship Type="http://schemas.openxmlformats.org/officeDocument/2006/relationships/notesSlide" Target="/ppt/notesSlides/notesSlide2.xml" Id="R79ab8cfe205c450d"/></Relationships>
</file>

<file path=ppt/slides/_rels/slide3.xml.rels><?xml version="1.0" encoding="utf-8"?><Relationships xmlns="http://schemas.openxmlformats.org/package/2006/relationships"><Relationship Type="http://schemas.openxmlformats.org/officeDocument/2006/relationships/slideLayout" Target="/ppt/slideLayouts/slideLayout6.xml" Id="R8014307d8dcf4465"/><Relationship Type="http://schemas.openxmlformats.org/officeDocument/2006/relationships/image" Target="/ppt/media/custom-3-7.jpg" Id="Rd66332042e824ca7"/><Relationship Type="http://schemas.openxmlformats.org/officeDocument/2006/relationships/notesSlide" Target="/ppt/notesSlides/notesSlide3.xml" Id="R6d05c1fff236413a"/></Relationships>
</file>

<file path=ppt/slides/_rels/slide4.xml.rels><?xml version="1.0" encoding="utf-8"?><Relationships xmlns="http://schemas.openxmlformats.org/package/2006/relationships"><Relationship Type="http://schemas.openxmlformats.org/officeDocument/2006/relationships/slideLayout" Target="/ppt/slideLayouts/slideLayout6.xml" Id="R764ee1c6571a41df"/><Relationship Type="http://schemas.openxmlformats.org/officeDocument/2006/relationships/image" Target="/ppt/media/custom-4-5.jpg" Id="Rc1a2ec2f9e234996"/><Relationship Type="http://schemas.openxmlformats.org/officeDocument/2006/relationships/notesSlide" Target="/ppt/notesSlides/notesSlide4.xml" Id="R98a60074ab0942c4"/></Relationships>
</file>

<file path=ppt/slides/_rels/slide5.xml.rels><?xml version="1.0" encoding="utf-8"?><Relationships xmlns="http://schemas.openxmlformats.org/package/2006/relationships"><Relationship Type="http://schemas.openxmlformats.org/officeDocument/2006/relationships/slideLayout" Target="/ppt/slideLayouts/slideLayout6.xml" Id="Rafe16ffcc4954bf1"/><Relationship Type="http://schemas.openxmlformats.org/officeDocument/2006/relationships/image" Target="/ppt/media/custom-5-5.jpg" Id="Redc1ca425ad04818"/><Relationship Type="http://schemas.openxmlformats.org/officeDocument/2006/relationships/notesSlide" Target="/ppt/notesSlides/notesSlide5.xml" Id="R85b761bf6539433c"/></Relationships>
</file>

<file path=ppt/slides/_rels/slide6.xml.rels><?xml version="1.0" encoding="utf-8"?><Relationships xmlns="http://schemas.openxmlformats.org/package/2006/relationships"><Relationship Type="http://schemas.openxmlformats.org/officeDocument/2006/relationships/slideLayout" Target="/ppt/slideLayouts/slideLayout6.xml" Id="R48670b2fb07648bc"/><Relationship Type="http://schemas.openxmlformats.org/officeDocument/2006/relationships/notesSlide" Target="/ppt/notesSlides/notesSlide6.xml" Id="Rc5eb94d658c841ee"/></Relationships>
</file>

<file path=ppt/slides/_rels/slide7.xml.rels><?xml version="1.0" encoding="utf-8"?><Relationships xmlns="http://schemas.openxmlformats.org/package/2006/relationships"><Relationship Type="http://schemas.openxmlformats.org/officeDocument/2006/relationships/slideLayout" Target="/ppt/slideLayouts/slideLayout6.xml" Id="R9de8093912a144ed"/><Relationship Type="http://schemas.openxmlformats.org/officeDocument/2006/relationships/notesSlide" Target="/ppt/notesSlides/notesSlide7.xml" Id="Re97d14ca31934743"/></Relationships>
</file>

<file path=ppt/slides/_rels/slide8.xml.rels><?xml version="1.0" encoding="utf-8"?><Relationships xmlns="http://schemas.openxmlformats.org/package/2006/relationships"><Relationship Type="http://schemas.openxmlformats.org/officeDocument/2006/relationships/slideLayout" Target="/ppt/slideLayouts/slideLayout6.xml" Id="Rb4b0cae7f6514b3e"/><Relationship Type="http://schemas.openxmlformats.org/officeDocument/2006/relationships/image" Target="/ppt/media/custom-8-9.jpg" Id="Ra6780f1e83974c70"/><Relationship Type="http://schemas.openxmlformats.org/officeDocument/2006/relationships/notesSlide" Target="/ppt/notesSlides/notesSlide8.xml" Id="R325600769a1e4834"/></Relationships>
</file>

<file path=ppt/slides/_rels/slide9.xml.rels><?xml version="1.0" encoding="utf-8"?><Relationships xmlns="http://schemas.openxmlformats.org/package/2006/relationships"><Relationship Type="http://schemas.openxmlformats.org/officeDocument/2006/relationships/slideLayout" Target="/ppt/slideLayouts/slideLayout6.xml" Id="Rd4fc9316cc4c458e"/><Relationship Type="http://schemas.openxmlformats.org/officeDocument/2006/relationships/chart" Target="/ppt/slides/charts/chart1.xml" Id="Ra9a70b0f8ceb4525"/><Relationship Type="http://schemas.openxmlformats.org/officeDocument/2006/relationships/notesSlide" Target="/ppt/notesSlides/notesSlide9.xml" Id="Rcd513679fbe84136"/></Relationships>
</file>

<file path=ppt/slides/_rels/slide10.xml.rels><?xml version="1.0" encoding="utf-8"?><Relationships xmlns="http://schemas.openxmlformats.org/package/2006/relationships"><Relationship Type="http://schemas.openxmlformats.org/officeDocument/2006/relationships/slideLayout" Target="/ppt/slideLayouts/slideLayout6.xml" Id="R67f133001cf847ea"/><Relationship Type="http://schemas.openxmlformats.org/officeDocument/2006/relationships/notesSlide" Target="/ppt/notesSlides/notesSlide10.xml" Id="R133be3790b574756"/></Relationships>
</file>

<file path=ppt/slides/_rels/slide11.xml.rels><?xml version="1.0" encoding="utf-8"?><Relationships xmlns="http://schemas.openxmlformats.org/package/2006/relationships"><Relationship Type="http://schemas.openxmlformats.org/officeDocument/2006/relationships/slideLayout" Target="/ppt/slideLayouts/slideLayout6.xml" Id="R29120f4e8c564f1d"/><Relationship Type="http://schemas.openxmlformats.org/officeDocument/2006/relationships/notesSlide" Target="/ppt/notesSlides/notesSlide11.xml" Id="R3b87dee2cd5c4cec"/></Relationships>
</file>

<file path=ppt/slides/_rels/slide12.xml.rels><?xml version="1.0" encoding="utf-8"?><Relationships xmlns="http://schemas.openxmlformats.org/package/2006/relationships"><Relationship Type="http://schemas.openxmlformats.org/officeDocument/2006/relationships/slideLayout" Target="/ppt/slideLayouts/slideLayout6.xml" Id="R8c57b891fb5e4261"/><Relationship Type="http://schemas.openxmlformats.org/officeDocument/2006/relationships/notesSlide" Target="/ppt/notesSlides/notesSlide12.xml" Id="Rf6a1f598debc4617"/></Relationships>
</file>

<file path=ppt/slides/_rels/slide13.xml.rels><?xml version="1.0" encoding="utf-8"?><Relationships xmlns="http://schemas.openxmlformats.org/package/2006/relationships"><Relationship Type="http://schemas.openxmlformats.org/officeDocument/2006/relationships/slideLayout" Target="/ppt/slideLayouts/slideLayout6.xml" Id="Rb992d2c384664fa2"/><Relationship Type="http://schemas.openxmlformats.org/officeDocument/2006/relationships/image" Target="/ppt/media/custom-13-8.jpg" Id="Rce6e0cde587a4c8c"/><Relationship Type="http://schemas.openxmlformats.org/officeDocument/2006/relationships/notesSlide" Target="/ppt/notesSlides/notesSlide13.xml" Id="R0bfeedf27a254431"/></Relationships>
</file>

<file path=ppt/slides/_rels/slide14.xml.rels><?xml version="1.0" encoding="utf-8"?><Relationships xmlns="http://schemas.openxmlformats.org/package/2006/relationships"><Relationship Type="http://schemas.openxmlformats.org/officeDocument/2006/relationships/slideLayout" Target="/ppt/slideLayouts/slideLayout6.xml" Id="R4caad6c164194ea9"/><Relationship Type="http://schemas.openxmlformats.org/officeDocument/2006/relationships/chart" Target="/ppt/slides/charts/chart2.xml" Id="R2e69429a6b5b45df"/><Relationship Type="http://schemas.openxmlformats.org/officeDocument/2006/relationships/notesSlide" Target="/ppt/notesSlides/notesSlide14.xml" Id="R9aa1a55e2803431a"/></Relationships>
</file>

<file path=ppt/slides/_rels/slide15.xml.rels><?xml version="1.0" encoding="utf-8"?><Relationships xmlns="http://schemas.openxmlformats.org/package/2006/relationships"><Relationship Type="http://schemas.openxmlformats.org/officeDocument/2006/relationships/slideLayout" Target="/ppt/slideLayouts/slideLayout6.xml" Id="Rc1fadff4f93740ed"/><Relationship Type="http://schemas.openxmlformats.org/officeDocument/2006/relationships/notesSlide" Target="/ppt/notesSlides/notesSlide15.xml" Id="Rd61bbf7e3ac14cb4"/></Relationships>
</file>

<file path=ppt/slides/_rels/slide16.xml.rels><?xml version="1.0" encoding="utf-8"?><Relationships xmlns="http://schemas.openxmlformats.org/package/2006/relationships"><Relationship Type="http://schemas.openxmlformats.org/officeDocument/2006/relationships/slideLayout" Target="/ppt/slideLayouts/slideLayout6.xml" Id="Ra019387979b44261"/><Relationship Type="http://schemas.openxmlformats.org/officeDocument/2006/relationships/notesSlide" Target="/ppt/notesSlides/notesSlide16.xml" Id="R0c7fbbfa36b9493a"/></Relationships>
</file>

<file path=ppt/slides/_rels/slide17.xml.rels><?xml version="1.0" encoding="utf-8"?><Relationships xmlns="http://schemas.openxmlformats.org/package/2006/relationships"><Relationship Type="http://schemas.openxmlformats.org/officeDocument/2006/relationships/slideLayout" Target="/ppt/slideLayouts/slideLayout6.xml" Id="Rb6b31db691e149a2"/><Relationship Type="http://schemas.openxmlformats.org/officeDocument/2006/relationships/image" Target="/ppt/media/custom-17-6.jpg" Id="Rfd10c6e351454341"/><Relationship Type="http://schemas.openxmlformats.org/officeDocument/2006/relationships/notesSlide" Target="/ppt/notesSlides/notesSlide17.xml" Id="R32af7230e88d424b"/></Relationships>
</file>

<file path=ppt/slides/_rels/slide18.xml.rels><?xml version="1.0" encoding="utf-8"?><Relationships xmlns="http://schemas.openxmlformats.org/package/2006/relationships"><Relationship Type="http://schemas.openxmlformats.org/officeDocument/2006/relationships/slideLayout" Target="/ppt/slideLayouts/slideLayout6.xml" Id="Rf45515a7b6d64975"/><Relationship Type="http://schemas.openxmlformats.org/officeDocument/2006/relationships/notesSlide" Target="/ppt/notesSlides/notesSlide18.xml" Id="Ra8025f2bc0024b73"/></Relationships>
</file>

<file path=ppt/slides/_rels/slide19.xml.rels><?xml version="1.0" encoding="utf-8"?><Relationships xmlns="http://schemas.openxmlformats.org/package/2006/relationships"><Relationship Type="http://schemas.openxmlformats.org/officeDocument/2006/relationships/slideLayout" Target="/ppt/slideLayouts/slideLayout6.xml" Id="R4c686bab86db4faa"/><Relationship Type="http://schemas.openxmlformats.org/officeDocument/2006/relationships/notesSlide" Target="/ppt/notesSlides/notesSlide19.xml" Id="Ra62d124bf52f4e90"/></Relationships>
</file>

<file path=ppt/slides/_rels/slide20.xml.rels><?xml version="1.0" encoding="utf-8"?><Relationships xmlns="http://schemas.openxmlformats.org/package/2006/relationships"><Relationship Type="http://schemas.openxmlformats.org/officeDocument/2006/relationships/slideLayout" Target="/ppt/slideLayouts/slideLayout6.xml" Id="Rb34a92edeac844c5"/><Relationship Type="http://schemas.openxmlformats.org/officeDocument/2006/relationships/image" Target="/ppt/media/custom-20-8.jpg" Id="R80f59f3a8c754460"/><Relationship Type="http://schemas.openxmlformats.org/officeDocument/2006/relationships/notesSlide" Target="/ppt/notesSlides/notesSlide20.xml" Id="R5432b13be1214b48"/></Relationships>
</file>

<file path=ppt/slides/_rels/slide21.xml.rels><?xml version="1.0" encoding="utf-8"?><Relationships xmlns="http://schemas.openxmlformats.org/package/2006/relationships"><Relationship Type="http://schemas.openxmlformats.org/officeDocument/2006/relationships/slideLayout" Target="/ppt/slideLayouts/slideLayout6.xml" Id="Rf8abd0946e6c47ad"/><Relationship Type="http://schemas.openxmlformats.org/officeDocument/2006/relationships/image" Target="/ppt/media/custom-21-10.jpg" Id="R3e661997796340b2"/><Relationship Type="http://schemas.openxmlformats.org/officeDocument/2006/relationships/notesSlide" Target="/ppt/notesSlides/notesSlide21.xml" Id="Reeb1f100774048f6"/></Relationships>
</file>

<file path=ppt/slides/_rels/slide22.xml.rels><?xml version="1.0" encoding="utf-8"?><Relationships xmlns="http://schemas.openxmlformats.org/package/2006/relationships"><Relationship Type="http://schemas.openxmlformats.org/officeDocument/2006/relationships/slideLayout" Target="/ppt/slideLayouts/slideLayout6.xml" Id="R6bc2baecf93e40cd"/><Relationship Type="http://schemas.openxmlformats.org/officeDocument/2006/relationships/notesSlide" Target="/ppt/notesSlides/notesSlide22.xml" Id="R6bc4c4b57b124f39"/></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stacked"/>
        <c:varyColors val="0"/>
        <c:ser>
          <c:idx val="0"/>
          <c:order val="0"/>
          <c:tx>
            <c:v>Scholarship</c:v>
          </c:tx>
          <c:spPr>
            <a:solidFill xmlns:a="http://schemas.openxmlformats.org/drawingml/2006/main">
              <a:srgbClr val="52274b"/>
            </a:solidFill>
          </c:spPr>
          <c:invertIfNegative val="0"/>
          <c:cat>
            <c:strRef>
              <c:f>'Chart Data'!$A$2:$A$4</c:f>
              <c:strCache>
                <c:ptCount val="3"/>
                <c:pt idx="0">
                  <c:v>Quarter scholarship</c:v>
                </c:pt>
                <c:pt idx="1">
                  <c:v>Half scholarship</c:v>
                </c:pt>
                <c:pt idx="2">
                  <c:v>Full scholarship</c:v>
                </c:pt>
              </c:strCache>
            </c:strRef>
          </c:cat>
          <c:val>
            <c:numRef>
              <c:f>'Chart Data'!$B$2:$B$4</c:f>
              <c:numCache>
                <c:formatCode>$#,##0</c:formatCode>
                <c:ptCount val="3"/>
                <c:pt idx="0">
                  <c:v>3750</c:v>
                </c:pt>
                <c:pt idx="1">
                  <c:v>7500</c:v>
                </c:pt>
                <c:pt idx="2">
                  <c:v>15000</c:v>
                </c:pt>
              </c:numCache>
            </c:numRef>
          </c:val>
        </c:ser>
        <c:ser>
          <c:idx val="1"/>
          <c:order val="1"/>
          <c:tx>
            <c:v>Remaining tuition</c:v>
          </c:tx>
          <c:spPr>
            <a:solidFill xmlns:a="http://schemas.openxmlformats.org/drawingml/2006/main">
              <a:srgbClr val="f1c961"/>
            </a:solidFill>
          </c:spPr>
          <c:invertIfNegative val="0"/>
          <c:dLbls>
            <c:numFmt formatCode="$#,##0;-$#,##0;;" sourceLinked="0"/>
            <c:txPr>
              <a:bodyPr xmlns:a="http://schemas.openxmlformats.org/drawingml/2006/main" anchorCtr="1"/>
              <a:lstStyle xmlns:a="http://schemas.openxmlformats.org/drawingml/2006/main"/>
              <a:p xmlns:a="http://schemas.openxmlformats.org/drawingml/2006/main">
                <a:pPr>
                  <a:defRPr sz="1650" b="1">
                    <a:solidFill>
                      <a:srgbClr val="52274b"/>
                    </a:solidFill>
                    <a:latin typeface="Nimbus Sans"/>
                    <a:ea typeface="Nimbus Sans"/>
                    <a:cs typeface="Nimbus Sans"/>
                  </a:defRPr>
                </a:pPr>
              </a:p>
            </c:txPr>
            <c:dLblPos val="ctr"/>
            <c:showLegendKey val="0"/>
            <c:showVal val="1"/>
            <c:showCatName val="0"/>
            <c:showSerName val="0"/>
            <c:showPercent val="0"/>
            <c:showBubbleSize val="0"/>
            <c:showLeaderLines val="0"/>
          </c:dLbls>
          <c:cat>
            <c:strRef>
              <c:f>'Chart Data'!$C$2:$C$4</c:f>
              <c:strCache>
                <c:ptCount val="3"/>
                <c:pt idx="0">
                  <c:v>Quarter scholarship</c:v>
                </c:pt>
                <c:pt idx="1">
                  <c:v>Half scholarship</c:v>
                </c:pt>
                <c:pt idx="2">
                  <c:v>Full scholarship</c:v>
                </c:pt>
              </c:strCache>
            </c:strRef>
          </c:cat>
          <c:val>
            <c:numRef>
              <c:f>'Chart Data'!$D$2:$D$4</c:f>
              <c:numCache>
                <c:formatCode>$#,##0</c:formatCode>
                <c:ptCount val="3"/>
                <c:pt idx="0">
                  <c:v>11250</c:v>
                </c:pt>
                <c:pt idx="1">
                  <c:v>7500</c:v>
                </c:pt>
                <c:pt idx="2">
                  <c:v>0</c:v>
                </c:pt>
              </c:numCache>
            </c:numRef>
          </c:val>
        </c:ser>
        <c:dLbls>
          <c:numFmt formatCode="$#,##0;-$#,##0;;" sourceLinked="0"/>
          <c:txPr>
            <a:bodyPr xmlns:a="http://schemas.openxmlformats.org/drawingml/2006/main" anchorCtr="1"/>
            <a:lstStyle xmlns:a="http://schemas.openxmlformats.org/drawingml/2006/main"/>
            <a:p xmlns:a="http://schemas.openxmlformats.org/drawingml/2006/main">
              <a:pPr>
                <a:defRPr sz="1650" b="1">
                  <a:solidFill>
                    <a:srgbClr val="FFFFFF"/>
                  </a:solidFill>
                  <a:latin typeface="Nimbus Sans"/>
                  <a:ea typeface="Nimbus Sans"/>
                  <a:cs typeface="Nimbus Sans"/>
                </a:defRPr>
              </a:pPr>
            </a:p>
          </c:txPr>
          <c:dLblPos val="ctr"/>
          <c:showLegendKey val="0"/>
          <c:showVal val="1"/>
          <c:showCatName val="0"/>
          <c:showSerName val="0"/>
          <c:showPercent val="0"/>
          <c:showBubbleSize val="0"/>
          <c:showLeaderLines val="0"/>
        </c:dLbls>
        <c:gapWidth val="108"/>
        <c:overlap val="100"/>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725">
                <a:solidFill>
                  <a:srgbClr val="52274b"/>
                </a:solidFill>
                <a:latin typeface="Nimbus Sans"/>
                <a:ea typeface="Nimbus Sans"/>
                <a:cs typeface="Nimbus Sans"/>
              </a:defRPr>
            </a:pPr>
          </a:p>
        </c:txPr>
        <c:crossAx val="48672768"/>
      </c:catAx>
      <c:valAx>
        <c:axId val="48672768"/>
        <c:scaling>
          <c:orientation val="minMax"/>
          <c:max val="15000"/>
          <c:min val="0"/>
        </c:scaling>
        <c:delete val="0"/>
        <c:axPos val="b"/>
        <c:majorGridlines>
          <c:spPr>
            <a:ln xmlns:a="http://schemas.openxmlformats.org/drawingml/2006/main" w="9525">
              <a:solidFill>
                <a:srgbClr val="DEDCD5"/>
              </a:solidFill>
              <a:prstDash val="solid"/>
            </a:ln>
          </c:spPr>
        </c:majorGridlines>
        <c:numFmt formatCode="$#,##0"/>
        <c:majorTickMark val="none"/>
        <c:minorTickMark val="none"/>
        <c:spPr>
          <a:ln xmlns:a="http://schemas.openxmlformats.org/drawingml/2006/main" w="0">
            <a:noFill/>
            <a:prstDash val="solid"/>
          </a:ln>
        </c:spPr>
        <c:txPr>
          <a:bodyPr xmlns:a="http://schemas.openxmlformats.org/drawingml/2006/main" anchorCtr="1"/>
          <a:lstStyle xmlns:a="http://schemas.openxmlformats.org/drawingml/2006/main"/>
          <a:p xmlns:a="http://schemas.openxmlformats.org/drawingml/2006/main">
            <a:pPr>
              <a:defRPr sz="1425">
                <a:solidFill>
                  <a:srgbClr val="5A6853"/>
                </a:solidFill>
                <a:latin typeface="Nimbus Sans"/>
                <a:ea typeface="Nimbus Sans"/>
                <a:cs typeface="Nimbus Sans"/>
              </a:defRPr>
            </a:pPr>
          </a:p>
        </c:txPr>
        <c:crossAx val="48650112"/>
        <c:crossBetween val="between"/>
        <c:majorUnit val="3750"/>
      </c:valAx>
      <c:spPr>
        <a:solidFill xmlns:a="http://schemas.openxmlformats.org/drawingml/2006/main">
          <a:srgbClr val="F8F7F4"/>
        </a:solidFill>
        <a:ln xmlns:a="http://schemas.openxmlformats.org/drawingml/2006/main" w="0">
          <a:noFill/>
          <a:prstDash val="solid"/>
        </a:ln>
      </c:spPr>
    </c:plotArea>
    <c:legend>
      <c:legendPos val="b"/>
      <c:overlay val="0"/>
      <c:txPr>
        <a:bodyPr xmlns:a="http://schemas.openxmlformats.org/drawingml/2006/main" anchorCtr="1"/>
        <a:lstStyle xmlns:a="http://schemas.openxmlformats.org/drawingml/2006/main"/>
        <a:p xmlns:a="http://schemas.openxmlformats.org/drawingml/2006/main">
          <a:pPr>
            <a:defRPr sz="1650">
              <a:solidFill>
                <a:srgbClr val="2A2727"/>
              </a:solidFill>
              <a:latin typeface="Nimbus Sans"/>
              <a:ea typeface="Nimbus Sans"/>
              <a:cs typeface="Nimbus Sans"/>
            </a:defRPr>
          </a:pPr>
        </a:p>
      </c:txPr>
    </c:legend>
    <c:plotVisOnly val="1"/>
  </c:chart>
  <c:spPr>
    <a:solidFill xmlns:a="http://schemas.openxmlformats.org/drawingml/2006/main">
      <a:srgbClr val="F8F7F4"/>
    </a:solidFill>
    <a:ln xmlns:a="http://schemas.openxmlformats.org/drawingml/2006/main" w="0">
      <a:noFill/>
      <a:prstDash val="solid"/>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doughnutChart>
        <c:ser>
          <c:idx val="0"/>
          <c:order val="0"/>
          <c:tx>
            <c:v>Donation allocation</c:v>
          </c:tx>
          <c:dPt>
            <c:idx val="0"/>
            <c:spPr>
              <a:solidFill xmlns:a="http://schemas.openxmlformats.org/drawingml/2006/main">
                <a:srgbClr val="52274b"/>
              </a:solidFill>
            </c:spPr>
          </c:dPt>
          <c:dPt>
            <c:idx val="1"/>
            <c:spPr>
              <a:solidFill xmlns:a="http://schemas.openxmlformats.org/drawingml/2006/main">
                <a:srgbClr val="f1c961"/>
              </a:solidFill>
            </c:spPr>
          </c:dPt>
          <c:dLbls>
            <c:dLbl>
              <c:idx val="0"/>
              <c:txPr>
                <a:bodyPr xmlns:a="http://schemas.openxmlformats.org/drawingml/2006/main" anchorCtr="1"/>
                <a:lstStyle xmlns:a="http://schemas.openxmlformats.org/drawingml/2006/main"/>
                <a:p xmlns:a="http://schemas.openxmlformats.org/drawingml/2006/main">
                  <a:pPr>
                    <a:defRPr sz="2025" b="1">
                      <a:solidFill>
                        <a:srgbClr val="FFFFFF"/>
                      </a:solidFill>
                      <a:latin typeface="Nimbus Sans"/>
                      <a:ea typeface="Nimbus Sans"/>
                      <a:cs typeface="Nimbus Sans"/>
                    </a:defRPr>
                  </a:pPr>
                </a:p>
              </c:txPr>
              <c:showVal val="1"/>
              <c:showPercent val="0"/>
            </c:dLbl>
            <c:dLbl>
              <c:idx val="1"/>
              <c:txPr>
                <a:bodyPr xmlns:a="http://schemas.openxmlformats.org/drawingml/2006/main" anchorCtr="1"/>
                <a:lstStyle xmlns:a="http://schemas.openxmlformats.org/drawingml/2006/main"/>
                <a:p xmlns:a="http://schemas.openxmlformats.org/drawingml/2006/main">
                  <a:pPr>
                    <a:defRPr sz="1800" b="1">
                      <a:solidFill>
                        <a:srgbClr val="52274b"/>
                      </a:solidFill>
                      <a:latin typeface="Nimbus Sans"/>
                      <a:ea typeface="Nimbus Sans"/>
                      <a:cs typeface="Nimbus Sans"/>
                    </a:defRPr>
                  </a:pPr>
                </a:p>
              </c:txPr>
              <c:showVal val="1"/>
              <c:showPercent val="0"/>
            </c:dLbl>
            <c:numFmt formatCode="0%" sourceLinked="0"/>
            <c:txPr>
              <a:bodyPr xmlns:a="http://schemas.openxmlformats.org/drawingml/2006/main" anchorCtr="1"/>
              <a:lstStyle xmlns:a="http://schemas.openxmlformats.org/drawingml/2006/main"/>
              <a:p xmlns:a="http://schemas.openxmlformats.org/drawingml/2006/main">
                <a:pPr>
                  <a:defRPr sz="2025" b="1">
                    <a:solidFill>
                      <a:srgbClr val="FFFFFF"/>
                    </a:solidFill>
                    <a:latin typeface="Nimbus Sans"/>
                    <a:ea typeface="Nimbus Sans"/>
                    <a:cs typeface="Nimbus Sans"/>
                  </a:defRPr>
                </a:pPr>
              </a:p>
            </c:txPr>
            <c:showLegendKey val="0"/>
            <c:showVal val="1"/>
            <c:showCatName val="0"/>
            <c:showSerName val="0"/>
            <c:showPercent val="0"/>
            <c:showBubbleSize val="0"/>
            <c:showLeaderLines val="0"/>
          </c:dLbls>
          <c:cat>
            <c:strRef>
              <c:f>'Chart Data'!$A$2:$A$3</c:f>
              <c:strCache>
                <c:ptCount val="2"/>
                <c:pt idx="0">
                  <c:v>Scholarship awards</c:v>
                </c:pt>
                <c:pt idx="1">
                  <c:v>Other permitted costs</c:v>
                </c:pt>
              </c:strCache>
            </c:strRef>
          </c:cat>
          <c:val>
            <c:numRef>
              <c:f>'Chart Data'!$B$2:$B$3</c:f>
              <c:numCache>
                <c:formatCode>0%</c:formatCode>
                <c:ptCount val="2"/>
                <c:pt idx="0">
                  <c:v>0.9</c:v>
                </c:pt>
                <c:pt idx="1">
                  <c:v>0.09999999999999998</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2025" b="1">
                  <a:solidFill>
                    <a:srgbClr val="FFFFFF"/>
                  </a:solidFill>
                  <a:latin typeface="Nimbus Sans"/>
                  <a:ea typeface="Nimbus Sans"/>
                  <a:cs typeface="Nimbus Sans"/>
                </a:defRPr>
              </a:pPr>
            </a:p>
          </c:txPr>
          <c:showLegendKey val="0"/>
          <c:showVal val="1"/>
          <c:showCatName val="0"/>
          <c:showSerName val="0"/>
          <c:showPercent val="0"/>
          <c:showBubbleSize val="0"/>
          <c:showLeaderLines val="0"/>
        </c:dLbls>
        <c:firstSliceAng val="270"/>
        <c:holeSize val="58"/>
      </c:doughnutChart>
      <c:spPr>
        <a:solidFill xmlns:a="http://schemas.openxmlformats.org/drawingml/2006/main">
          <a:srgbClr val="F8F7F4"/>
        </a:solidFill>
        <a:ln xmlns:a="http://schemas.openxmlformats.org/drawingml/2006/main" w="0">
          <a:noFill/>
          <a:prstDash val="solid"/>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52274b"/>
              </a:solidFill>
              <a:latin typeface="Nimbus Sans"/>
              <a:ea typeface="Nimbus Sans"/>
              <a:cs typeface="Nimbus Sans"/>
            </a:defRPr>
          </a:pPr>
        </a:p>
      </c:txPr>
    </c:legend>
    <c:plotVisOnly val="1"/>
  </c:chart>
  <c:spPr>
    <a:solidFill xmlns:a="http://schemas.openxmlformats.org/drawingml/2006/main">
      <a:srgbClr val="F8F7F4"/>
    </a:solidFill>
    <a:ln xmlns:a="http://schemas.openxmlformats.org/drawingml/2006/main" w="0">
      <a:noFill/>
      <a:prstDash val="solid"/>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52274b"/>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92AB0B8D-D752-4F40-BC31-98AAB4374917}"/>
              </a:ext>
            </a:extLst>
          </p:cNvPr>
          <p:cNvPicPr>
            <a:picLocks xmlns:a="http://schemas.openxmlformats.org/drawingml/2006/main" noChangeAspect="1"/>
          </p:cNvPicPr>
          <p:nvPr/>
        </p:nvPicPr>
        <p:blipFill>
          <a:blip xmlns:r="http://schemas.openxmlformats.org/officeDocument/2006/relationships" xmlns:a="http://schemas.openxmlformats.org/drawingml/2006/main" r:embed="Rf694468bf6414b54"/>
          <a:stretch xmlns:a="http://schemas.openxmlformats.org/drawingml/2006/main">
            <a:fillRect l="0" t="0" r="0" b="0"/>
          </a:stretch>
        </p:blipFill>
        <p:spPr>
          <a:xfrm xmlns:a="http://schemas.openxmlformats.org/drawingml/2006/main">
            <a:off x="4762500" y="0"/>
            <a:ext cx="7429500" cy="6858000"/>
          </a:xfrm>
          <a:prstGeom xmlns:a="http://schemas.openxmlformats.org/drawingml/2006/main" prst="rect">
            <a:avLst/>
          </a:prstGeom>
        </p:spPr>
      </p:pic>
      <p:sp>
        <p:nvSpPr>
          <p:cNvPr id="2" name="layout-surface-0">
            <a:extLst xmlns:a="http://schemas.openxmlformats.org/drawingml/2006/main">
              <a:ext uri="{FF2B5EF4-FFF2-40B4-BE49-F238E27FC236}">
                <a16:creationId xmlns:a16="http://schemas.microsoft.com/office/drawing/2014/main" id="{BF9E1BC8-01F0-4FC1-9F22-C9AE9CB8E96B}"/>
              </a:ext>
            </a:extLst>
          </p:cNvPr>
          <p:cNvSpPr>
            <a:spLocks xmlns:a="http://schemas.openxmlformats.org/drawingml/2006/main" noGrp="1"/>
          </p:cNvSpPr>
          <p:nvPr/>
        </p:nvSpPr>
        <p:spPr>
          <a:xfrm xmlns:a="http://schemas.openxmlformats.org/drawingml/2006/main">
            <a:off x="0" y="0"/>
            <a:ext cx="4953000" cy="6858000"/>
          </a:xfrm>
          <a:prstGeom xmlns:a="http://schemas.openxmlformats.org/drawingml/2006/main" prst="rect">
            <a:avLst/>
          </a:prstGeom>
          <a:solidFill xmlns:a="http://schemas.openxmlformats.org/drawingml/2006/main">
            <a:srgbClr val="52274b"/>
          </a:solidFill>
          <a:ln xmlns:a="http://schemas.openxmlformats.org/drawingml/2006/main" w="0">
            <a:noFill/>
            <a:prstDash val="solid"/>
          </a:ln>
        </p:spPr>
      </p:sp>
      <p:pic>
        <p:nvPicPr>
          <p:cNvPr id="3" name="">
            <a:extLst xmlns:a="http://schemas.openxmlformats.org/drawingml/2006/main">
              <a:ext uri="{FF2B5EF4-FFF2-40B4-BE49-F238E27FC236}">
                <a16:creationId xmlns:a16="http://schemas.microsoft.com/office/drawing/2014/main" id="{8D57EA93-2383-4EA6-8932-F899108A30D3}"/>
              </a:ext>
            </a:extLst>
          </p:cNvPr>
          <p:cNvPicPr>
            <a:picLocks xmlns:a="http://schemas.openxmlformats.org/drawingml/2006/main" noChangeAspect="1"/>
          </p:cNvPicPr>
          <p:nvPr/>
        </p:nvPicPr>
        <p:blipFill>
          <a:blip xmlns:r="http://schemas.openxmlformats.org/officeDocument/2006/relationships" xmlns:a="http://schemas.openxmlformats.org/drawingml/2006/main" r:embed="R06176798d36d4d88"/>
          <a:stretch xmlns:a="http://schemas.openxmlformats.org/drawingml/2006/main"/>
        </p:blipFill>
        <p:spPr>
          <a:xfrm xmlns:a="http://schemas.openxmlformats.org/drawingml/2006/main">
            <a:off x="533400" y="579160"/>
            <a:ext cx="2009775" cy="775255"/>
          </a:xfrm>
          <a:prstGeom xmlns:a="http://schemas.openxmlformats.org/drawingml/2006/main" prst="rect">
            <a:avLst/>
          </a:prstGeom>
        </p:spPr>
      </p:pic>
      <p:sp>
        <p:nvSpPr>
          <p:cNvPr id="4" name="text-1">
            <a:extLst xmlns:a="http://schemas.openxmlformats.org/drawingml/2006/main">
              <a:ext uri="{FF2B5EF4-FFF2-40B4-BE49-F238E27FC236}">
                <a16:creationId xmlns:a16="http://schemas.microsoft.com/office/drawing/2014/main" id="{DACD08D2-9DE5-42D2-B76A-7A4A69E5A267}"/>
              </a:ext>
            </a:extLst>
          </p:cNvPr>
          <p:cNvSpPr>
            <a:spLocks xmlns:a="http://schemas.openxmlformats.org/drawingml/2006/main" noGrp="1"/>
          </p:cNvSpPr>
          <p:nvPr/>
        </p:nvSpPr>
        <p:spPr>
          <a:xfrm xmlns:a="http://schemas.openxmlformats.org/drawingml/2006/main">
            <a:off x="533400" y="2028825"/>
            <a:ext cx="4286250" cy="2305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4650" b="0">
                <a:solidFill>
                  <a:srgbClr val="FFFFFF"/>
                </a:solidFill>
                <a:latin typeface="Bitstream Charter"/>
                <a:ea typeface="Bitstream Charter"/>
                <a:cs typeface="Bitstream Charter"/>
              </a:defRPr>
            </a:defPPr>
          </a:lstStyle>
          <a:p xmlns:a="http://schemas.openxmlformats.org/drawingml/2006/main">
            <a:pPr algn="l">
              <a:buNone/>
              <a:defRPr sz="4650" b="0">
                <a:solidFill>
                  <a:srgbClr val="FFFFFF"/>
                </a:solidFill>
                <a:latin typeface="Bitstream Charter"/>
                <a:ea typeface="Bitstream Charter"/>
                <a:cs typeface="Bitstream Charter"/>
              </a:defRPr>
            </a:pPr>
            <a:r>
              <a:rPr sz="4650" b="0">
                <a:solidFill>
                  <a:srgbClr val="FFFFFF"/>
                </a:solidFill>
                <a:latin typeface="Bitstream Charter"/>
                <a:ea typeface="Bitstream Charter"/>
                <a:cs typeface="Bitstream Charter"/>
              </a:rPr>
              <a:t>Federal</a:t>
            </a:r>
          </a:p>
          <a:p xmlns:a="http://schemas.openxmlformats.org/drawingml/2006/main">
            <a:pPr algn="l">
              <a:buNone/>
              <a:defRPr sz="4650" b="0">
                <a:solidFill>
                  <a:srgbClr val="FFFFFF"/>
                </a:solidFill>
                <a:latin typeface="Bitstream Charter"/>
                <a:ea typeface="Bitstream Charter"/>
                <a:cs typeface="Bitstream Charter"/>
              </a:defRPr>
            </a:pPr>
            <a:r>
              <a:rPr sz="4650" b="0">
                <a:solidFill>
                  <a:srgbClr val="FFFFFF"/>
                </a:solidFill>
                <a:latin typeface="Bitstream Charter"/>
                <a:ea typeface="Bitstream Charter"/>
                <a:cs typeface="Bitstream Charter"/>
              </a:rPr>
              <a:t>Scholarship</a:t>
            </a:r>
          </a:p>
          <a:p xmlns:a="http://schemas.openxmlformats.org/drawingml/2006/main">
            <a:pPr algn="l">
              <a:buNone/>
              <a:defRPr sz="4650" b="0">
                <a:solidFill>
                  <a:srgbClr val="FFFFFF"/>
                </a:solidFill>
                <a:latin typeface="Bitstream Charter"/>
                <a:ea typeface="Bitstream Charter"/>
                <a:cs typeface="Bitstream Charter"/>
              </a:defRPr>
            </a:pPr>
            <a:r>
              <a:rPr sz="4650" b="0">
                <a:solidFill>
                  <a:srgbClr val="FFFFFF"/>
                </a:solidFill>
                <a:latin typeface="Bitstream Charter"/>
                <a:ea typeface="Bitstream Charter"/>
                <a:cs typeface="Bitstream Charter"/>
              </a:rPr>
              <a:t>Tax Credit</a:t>
            </a:r>
          </a:p>
        </p:txBody>
      </p:sp>
      <p:sp>
        <p:nvSpPr>
          <p:cNvPr id="5" name="text-2">
            <a:extLst xmlns:a="http://schemas.openxmlformats.org/drawingml/2006/main">
              <a:ext uri="{FF2B5EF4-FFF2-40B4-BE49-F238E27FC236}">
                <a16:creationId xmlns:a16="http://schemas.microsoft.com/office/drawing/2014/main" id="{BC5A9ACD-5E7A-46C5-A844-F173EB079740}"/>
              </a:ext>
            </a:extLst>
          </p:cNvPr>
          <p:cNvSpPr>
            <a:spLocks xmlns:a="http://schemas.openxmlformats.org/drawingml/2006/main" noGrp="1"/>
          </p:cNvSpPr>
          <p:nvPr/>
        </p:nvSpPr>
        <p:spPr>
          <a:xfrm xmlns:a="http://schemas.openxmlformats.org/drawingml/2006/main">
            <a:off x="533400" y="4629150"/>
            <a:ext cx="41148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025" b="0">
                <a:solidFill>
                  <a:srgbClr val="f1c961"/>
                </a:solidFill>
                <a:latin typeface="Nimbus Sans"/>
                <a:ea typeface="Nimbus Sans"/>
                <a:cs typeface="Nimbus Sans"/>
              </a:defRPr>
            </a:defPPr>
          </a:lstStyle>
          <a:p xmlns:a="http://schemas.openxmlformats.org/drawingml/2006/main">
            <a:pPr algn="l">
              <a:buNone/>
              <a:defRPr sz="2025" b="0">
                <a:solidFill>
                  <a:srgbClr val="f1c961"/>
                </a:solidFill>
                <a:latin typeface="Nimbus Sans"/>
                <a:ea typeface="Nimbus Sans"/>
                <a:cs typeface="Nimbus Sans"/>
              </a:defRPr>
            </a:pPr>
            <a:r>
              <a:rPr sz="1746" b="0">
                <a:solidFill>
                  <a:srgbClr val="f1c961"/>
                </a:solidFill>
                <a:latin typeface="Nimbus Sans"/>
                <a:ea typeface="Nimbus Sans"/>
                <a:cs typeface="Nimbus Sans"/>
              </a:rPr>
              <a:t>Opportunity for Village &amp; Valor families</a:t>
            </a:r>
          </a:p>
          <a:p xmlns:a="http://schemas.openxmlformats.org/drawingml/2006/main">
            <a:pPr algn="l">
              <a:buNone/>
              <a:defRPr sz="2025" b="0">
                <a:solidFill>
                  <a:srgbClr val="f1c961"/>
                </a:solidFill>
                <a:latin typeface="Nimbus Sans"/>
                <a:ea typeface="Nimbus Sans"/>
                <a:cs typeface="Nimbus Sans"/>
              </a:defRPr>
            </a:pPr>
            <a:r>
              <a:rPr sz="1746" b="0">
                <a:solidFill>
                  <a:srgbClr val="f1c961"/>
                </a:solidFill>
                <a:latin typeface="Nimbus Sans"/>
                <a:ea typeface="Nimbus Sans"/>
                <a:cs typeface="Nimbus Sans"/>
              </a:rPr>
              <a:t>and the future of our school</a:t>
            </a:r>
          </a:p>
        </p:txBody>
      </p:sp>
      <p:sp>
        <p:nvSpPr>
          <p:cNvPr id="6" name="text-3">
            <a:extLst xmlns:a="http://schemas.openxmlformats.org/drawingml/2006/main">
              <a:ext uri="{FF2B5EF4-FFF2-40B4-BE49-F238E27FC236}">
                <a16:creationId xmlns:a16="http://schemas.microsoft.com/office/drawing/2014/main" id="{6A0D32BD-2008-48D7-ADC2-AF8E5B949432}"/>
              </a:ext>
            </a:extLst>
          </p:cNvPr>
          <p:cNvSpPr>
            <a:spLocks xmlns:a="http://schemas.openxmlformats.org/drawingml/2006/main" noGrp="1"/>
          </p:cNvSpPr>
          <p:nvPr/>
        </p:nvSpPr>
        <p:spPr>
          <a:xfrm xmlns:a="http://schemas.openxmlformats.org/drawingml/2006/main">
            <a:off x="533400" y="5991225"/>
            <a:ext cx="39052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0">
                <a:solidFill>
                  <a:srgbClr val="FFFFFF"/>
                </a:solidFill>
                <a:latin typeface="Nimbus Sans"/>
                <a:ea typeface="Nimbus Sans"/>
                <a:cs typeface="Nimbus Sans"/>
              </a:defRPr>
            </a:defPPr>
          </a:lstStyle>
          <a:p xmlns:a="http://schemas.openxmlformats.org/drawingml/2006/main">
            <a:pPr algn="l">
              <a:buNone/>
              <a:defRPr sz="1500" b="0">
                <a:solidFill>
                  <a:srgbClr val="FFFFFF"/>
                </a:solidFill>
                <a:latin typeface="Nimbus Sans"/>
                <a:ea typeface="Nimbus Sans"/>
                <a:cs typeface="Nimbus Sans"/>
              </a:defRPr>
            </a:pPr>
            <a:r>
              <a:rPr sz="1024" b="0">
                <a:solidFill>
                  <a:srgbClr val="FFFFFF"/>
                </a:solidFill>
                <a:latin typeface="Nimbus Sans"/>
                <a:ea typeface="Nimbus Sans"/>
                <a:cs typeface="Nimbus Sans"/>
              </a:rPr>
              <a:t>Families and supporters · Fictional school example</a:t>
            </a:r>
          </a:p>
          <a:p xmlns:a="http://schemas.openxmlformats.org/drawingml/2006/main">
            <a:pPr algn="l">
              <a:buNone/>
              <a:defRPr sz="1500" b="0">
                <a:solidFill>
                  <a:srgbClr val="FFFFFF"/>
                </a:solidFill>
                <a:latin typeface="Nimbus Sans"/>
                <a:ea typeface="Nimbus Sans"/>
                <a:cs typeface="Nimbus Sans"/>
              </a:defRPr>
            </a:pPr>
            <a:r>
              <a:rPr sz="1024" b="0">
                <a:solidFill>
                  <a:srgbClr val="FFFFFF"/>
                </a:solidFill>
                <a:latin typeface="Nimbus Sans"/>
                <a:ea typeface="Nimbus Sans"/>
                <a:cs typeface="Nimbus Sans"/>
              </a:rPr>
              <a:t>October 14, 2026</a:t>
            </a:r>
          </a:p>
        </p:txBody>
      </p:sp>
    </p:spTree>
    <p:extLst>
      <p:ext uri="{BB962C8B-B14F-4D97-AF65-F5344CB8AC3E}">
        <p14:creationId xmlns:p14="http://schemas.microsoft.com/office/powerpoint/2010/main" val="1739056630"/>
      </p:ext>
    </p:extLst>
  </p:cSld>
</p:sld>
</file>

<file path=ppt/slides/slide2.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67C765A-9D50-4BEE-B39D-41BAA807FCE7}"/>
              </a:ext>
            </a:extLst>
          </p:cNvPr>
          <p:cNvPicPr>
            <a:picLocks xmlns:a="http://schemas.openxmlformats.org/drawingml/2006/main" noChangeAspect="1"/>
          </p:cNvPicPr>
          <p:nvPr/>
        </p:nvPicPr>
        <p:blipFill>
          <a:blip xmlns:r="http://schemas.openxmlformats.org/officeDocument/2006/relationships" xmlns:a="http://schemas.openxmlformats.org/drawingml/2006/main" r:embed="R9c083eb7ba1e481e"/>
          <a:stretch xmlns:a="http://schemas.openxmlformats.org/drawingml/2006/main">
            <a:fillRect l="0" t="0" r="0" b="0"/>
          </a:stretch>
        </p:blipFill>
        <p:spPr>
          <a:xfrm xmlns:a="http://schemas.openxmlformats.org/drawingml/2006/main">
            <a:off x="0" y="0"/>
            <a:ext cx="4038600" cy="68580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E5270230-F643-4B70-BB26-74BFA3B95273}"/>
              </a:ext>
            </a:extLst>
          </p:cNvPr>
          <p:cNvSpPr>
            <a:spLocks xmlns:a="http://schemas.openxmlformats.org/drawingml/2006/main" noGrp="1"/>
          </p:cNvSpPr>
          <p:nvPr/>
        </p:nvSpPr>
        <p:spPr>
          <a:xfrm xmlns:a="http://schemas.openxmlformats.org/drawingml/2006/main">
            <a:off x="4686300" y="514350"/>
            <a:ext cx="6762750" cy="1362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3975" b="0">
                <a:solidFill>
                  <a:srgbClr val="52274b"/>
                </a:solidFill>
                <a:latin typeface="Bitstream Charter"/>
                <a:ea typeface="Bitstream Charter"/>
                <a:cs typeface="Bitstream Charter"/>
              </a:defRPr>
            </a:defPPr>
          </a:lstStyle>
          <a:p xmlns:a="http://schemas.openxmlformats.org/drawingml/2006/main">
            <a:pPr algn="l">
              <a:buNone/>
              <a:defRPr sz="3975" b="0">
                <a:solidFill>
                  <a:srgbClr val="52274b"/>
                </a:solidFill>
                <a:latin typeface="Bitstream Charter"/>
                <a:ea typeface="Bitstream Charter"/>
                <a:cs typeface="Bitstream Charter"/>
              </a:defRPr>
            </a:pPr>
            <a:r>
              <a:rPr sz="3975" b="0">
                <a:solidFill>
                  <a:srgbClr val="52274b"/>
                </a:solidFill>
                <a:latin typeface="Bitstream Charter"/>
                <a:ea typeface="Bitstream Charter"/>
                <a:cs typeface="Bitstream Charter"/>
              </a:rPr>
              <a:t>Village &amp; Valor Academy</a:t>
            </a:r>
          </a:p>
        </p:txBody>
      </p:sp>
      <p:sp>
        <p:nvSpPr>
          <p:cNvPr id="3" name="text-1">
            <a:extLst xmlns:a="http://schemas.openxmlformats.org/drawingml/2006/main">
              <a:ext uri="{FF2B5EF4-FFF2-40B4-BE49-F238E27FC236}">
                <a16:creationId xmlns:a16="http://schemas.microsoft.com/office/drawing/2014/main" id="{852F43E1-2FC3-4CD2-BE0A-14D48B0776E8}"/>
              </a:ext>
            </a:extLst>
          </p:cNvPr>
          <p:cNvSpPr>
            <a:spLocks xmlns:a="http://schemas.openxmlformats.org/drawingml/2006/main" noGrp="1"/>
          </p:cNvSpPr>
          <p:nvPr/>
        </p:nvSpPr>
        <p:spPr>
          <a:xfrm xmlns:a="http://schemas.openxmlformats.org/drawingml/2006/main">
            <a:off x="4686300" y="1895475"/>
            <a:ext cx="6572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725" b="0">
                <a:solidFill>
                  <a:srgbClr val="5A6853"/>
                </a:solidFill>
                <a:latin typeface="Nimbus Sans"/>
                <a:ea typeface="Nimbus Sans"/>
                <a:cs typeface="Nimbus Sans"/>
              </a:defRPr>
            </a:defPPr>
          </a:lstStyle>
          <a:p xmlns:a="http://schemas.openxmlformats.org/drawingml/2006/main">
            <a:pPr algn="l">
              <a:buNone/>
              <a:defRPr sz="1725" b="0">
                <a:solidFill>
                  <a:srgbClr val="5A6853"/>
                </a:solidFill>
                <a:latin typeface="Nimbus Sans"/>
                <a:ea typeface="Nimbus Sans"/>
                <a:cs typeface="Nimbus Sans"/>
              </a:defRPr>
            </a:pPr>
            <a:r>
              <a:rPr sz="1253" b="0">
                <a:solidFill>
                  <a:srgbClr val="5A6853"/>
                </a:solidFill>
                <a:latin typeface="Nimbus Sans"/>
                <a:ea typeface="Nimbus Sans"/>
                <a:cs typeface="Nimbus Sans"/>
              </a:rPr>
              <a:t>Richmond, Virginia. Founded by Dr. Nia Carter. Independent K–5 school opening Fall 2027.</a:t>
            </a:r>
          </a:p>
        </p:txBody>
      </p:sp>
      <p:sp>
        <p:nvSpPr>
          <p:cNvPr id="4" name="text-2">
            <a:extLst xmlns:a="http://schemas.openxmlformats.org/drawingml/2006/main">
              <a:ext uri="{FF2B5EF4-FFF2-40B4-BE49-F238E27FC236}">
                <a16:creationId xmlns:a16="http://schemas.microsoft.com/office/drawing/2014/main" id="{AB571B61-2F71-4DE8-8051-B42294112614}"/>
              </a:ext>
            </a:extLst>
          </p:cNvPr>
          <p:cNvSpPr>
            <a:spLocks xmlns:a="http://schemas.openxmlformats.org/drawingml/2006/main" noGrp="1"/>
          </p:cNvSpPr>
          <p:nvPr/>
        </p:nvSpPr>
        <p:spPr>
          <a:xfrm xmlns:a="http://schemas.openxmlformats.org/drawingml/2006/main">
            <a:off x="4686300" y="2743200"/>
            <a:ext cx="628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75" b="1">
                <a:solidFill>
                  <a:srgbClr val="5A6853"/>
                </a:solidFill>
                <a:latin typeface="Nimbus Sans"/>
                <a:ea typeface="Nimbus Sans"/>
                <a:cs typeface="Nimbus Sans"/>
              </a:defRPr>
            </a:defPPr>
          </a:lstStyle>
          <a:p xmlns:a="http://schemas.openxmlformats.org/drawingml/2006/main">
            <a:pPr algn="l">
              <a:buNone/>
              <a:defRPr sz="1275" b="1">
                <a:solidFill>
                  <a:srgbClr val="5A6853"/>
                </a:solidFill>
                <a:latin typeface="Nimbus Sans"/>
                <a:ea typeface="Nimbus Sans"/>
                <a:cs typeface="Nimbus Sans"/>
              </a:defRPr>
            </a:pPr>
            <a:r>
              <a:rPr sz="765" b="1">
                <a:solidFill>
                  <a:srgbClr val="5A6853"/>
                </a:solidFill>
                <a:latin typeface="Nimbus Sans"/>
                <a:ea typeface="Nimbus Sans"/>
                <a:cs typeface="Nimbus Sans"/>
              </a:rPr>
              <a:t>MISSION / WEBSITE SUMMARY</a:t>
            </a:r>
          </a:p>
        </p:txBody>
      </p:sp>
      <p:sp>
        <p:nvSpPr>
          <p:cNvPr id="5" name="text-3">
            <a:extLst xmlns:a="http://schemas.openxmlformats.org/drawingml/2006/main">
              <a:ext uri="{FF2B5EF4-FFF2-40B4-BE49-F238E27FC236}">
                <a16:creationId xmlns:a16="http://schemas.microsoft.com/office/drawing/2014/main" id="{A0E7B5F6-4407-4D62-9126-18DF661853CD}"/>
              </a:ext>
            </a:extLst>
          </p:cNvPr>
          <p:cNvSpPr>
            <a:spLocks xmlns:a="http://schemas.openxmlformats.org/drawingml/2006/main" noGrp="1"/>
          </p:cNvSpPr>
          <p:nvPr/>
        </p:nvSpPr>
        <p:spPr>
          <a:xfrm xmlns:a="http://schemas.openxmlformats.org/drawingml/2006/main">
            <a:off x="4686300" y="3133725"/>
            <a:ext cx="6334125" cy="1209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250" b="0">
                <a:solidFill>
                  <a:srgbClr val="52274b"/>
                </a:solidFill>
                <a:latin typeface="Nimbus Sans"/>
                <a:ea typeface="Nimbus Sans"/>
                <a:cs typeface="Nimbus Sans"/>
              </a:defRPr>
            </a:defPPr>
          </a:lstStyle>
          <a:p xmlns:a="http://schemas.openxmlformats.org/drawingml/2006/main">
            <a:pPr algn="l">
              <a:buNone/>
              <a:defRPr sz="2250" b="0">
                <a:solidFill>
                  <a:srgbClr val="52274b"/>
                </a:solidFill>
                <a:latin typeface="Nimbus Sans"/>
                <a:ea typeface="Nimbus Sans"/>
                <a:cs typeface="Nimbus Sans"/>
              </a:defRPr>
            </a:pPr>
            <a:r>
              <a:rPr sz="1791" b="0">
                <a:solidFill>
                  <a:srgbClr val="52274b"/>
                </a:solidFill>
                <a:latin typeface="Nimbus Sans"/>
                <a:ea typeface="Nimbus Sans"/>
                <a:cs typeface="Nimbus Sans"/>
              </a:rPr>
              <a:t>Pair rigorous academics with cultural affirmation, strong relationships, and community learning so children become confident thinkers.</a:t>
            </a:r>
          </a:p>
        </p:txBody>
      </p:sp>
      <p:sp>
        <p:nvSpPr>
          <p:cNvPr id="6" name="layout-surface-4">
            <a:extLst xmlns:a="http://schemas.openxmlformats.org/drawingml/2006/main">
              <a:ext uri="{FF2B5EF4-FFF2-40B4-BE49-F238E27FC236}">
                <a16:creationId xmlns:a16="http://schemas.microsoft.com/office/drawing/2014/main" id="{4BABD208-5EC2-4621-8EA2-D9AFD2C1EE71}"/>
              </a:ext>
            </a:extLst>
          </p:cNvPr>
          <p:cNvSpPr>
            <a:spLocks xmlns:a="http://schemas.openxmlformats.org/drawingml/2006/main" noGrp="1"/>
          </p:cNvSpPr>
          <p:nvPr/>
        </p:nvSpPr>
        <p:spPr>
          <a:xfrm xmlns:a="http://schemas.openxmlformats.org/drawingml/2006/main">
            <a:off x="4686300" y="4543425"/>
            <a:ext cx="6286500" cy="14288"/>
          </a:xfrm>
          <a:prstGeom xmlns:a="http://schemas.openxmlformats.org/drawingml/2006/main" prst="rect">
            <a:avLst/>
          </a:prstGeom>
          <a:solidFill xmlns:a="http://schemas.openxmlformats.org/drawingml/2006/main">
            <a:srgbClr val="B19B86"/>
          </a:solidFill>
          <a:ln xmlns:a="http://schemas.openxmlformats.org/drawingml/2006/main" w="0">
            <a:noFill/>
            <a:prstDash val="solid"/>
          </a:ln>
        </p:spPr>
      </p:sp>
      <p:sp>
        <p:nvSpPr>
          <p:cNvPr id="7" name="text-5">
            <a:extLst xmlns:a="http://schemas.openxmlformats.org/drawingml/2006/main">
              <a:ext uri="{FF2B5EF4-FFF2-40B4-BE49-F238E27FC236}">
                <a16:creationId xmlns:a16="http://schemas.microsoft.com/office/drawing/2014/main" id="{3D9E766B-3336-4767-91C6-7115E1B3296E}"/>
              </a:ext>
            </a:extLst>
          </p:cNvPr>
          <p:cNvSpPr>
            <a:spLocks xmlns:a="http://schemas.openxmlformats.org/drawingml/2006/main" noGrp="1"/>
          </p:cNvSpPr>
          <p:nvPr/>
        </p:nvSpPr>
        <p:spPr>
          <a:xfrm xmlns:a="http://schemas.openxmlformats.org/drawingml/2006/main">
            <a:off x="4686300" y="4876800"/>
            <a:ext cx="628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75" b="1">
                <a:solidFill>
                  <a:srgbClr val="5A6853"/>
                </a:solidFill>
                <a:latin typeface="Nimbus Sans"/>
                <a:ea typeface="Nimbus Sans"/>
                <a:cs typeface="Nimbus Sans"/>
              </a:defRPr>
            </a:defPPr>
          </a:lstStyle>
          <a:p xmlns:a="http://schemas.openxmlformats.org/drawingml/2006/main">
            <a:pPr algn="l">
              <a:buNone/>
              <a:defRPr sz="1275" b="1">
                <a:solidFill>
                  <a:srgbClr val="5A6853"/>
                </a:solidFill>
                <a:latin typeface="Nimbus Sans"/>
                <a:ea typeface="Nimbus Sans"/>
                <a:cs typeface="Nimbus Sans"/>
              </a:defRPr>
            </a:pPr>
            <a:r>
              <a:rPr sz="765" b="1">
                <a:solidFill>
                  <a:srgbClr val="5A6853"/>
                </a:solidFill>
                <a:latin typeface="Nimbus Sans"/>
                <a:ea typeface="Nimbus Sans"/>
                <a:cs typeface="Nimbus Sans"/>
              </a:rPr>
              <a:t>VISION / WEBSITE SUMMARY</a:t>
            </a:r>
          </a:p>
        </p:txBody>
      </p:sp>
      <p:sp>
        <p:nvSpPr>
          <p:cNvPr id="8" name="text-6">
            <a:extLst xmlns:a="http://schemas.openxmlformats.org/drawingml/2006/main">
              <a:ext uri="{FF2B5EF4-FFF2-40B4-BE49-F238E27FC236}">
                <a16:creationId xmlns:a16="http://schemas.microsoft.com/office/drawing/2014/main" id="{6EA77021-AD06-4652-8190-7EBB43451F6E}"/>
              </a:ext>
            </a:extLst>
          </p:cNvPr>
          <p:cNvSpPr>
            <a:spLocks xmlns:a="http://schemas.openxmlformats.org/drawingml/2006/main" noGrp="1"/>
          </p:cNvSpPr>
          <p:nvPr/>
        </p:nvSpPr>
        <p:spPr>
          <a:xfrm xmlns:a="http://schemas.openxmlformats.org/drawingml/2006/main">
            <a:off x="4686300" y="5257800"/>
            <a:ext cx="6334125"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250" b="0">
                <a:solidFill>
                  <a:srgbClr val="52274b"/>
                </a:solidFill>
                <a:latin typeface="Nimbus Sans"/>
                <a:ea typeface="Nimbus Sans"/>
                <a:cs typeface="Nimbus Sans"/>
              </a:defRPr>
            </a:defPPr>
          </a:lstStyle>
          <a:p xmlns:a="http://schemas.openxmlformats.org/drawingml/2006/main">
            <a:pPr algn="l">
              <a:buNone/>
              <a:defRPr sz="2250" b="0">
                <a:solidFill>
                  <a:srgbClr val="52274b"/>
                </a:solidFill>
                <a:latin typeface="Nimbus Sans"/>
                <a:ea typeface="Nimbus Sans"/>
                <a:cs typeface="Nimbus Sans"/>
              </a:defRPr>
            </a:pPr>
            <a:r>
              <a:rPr sz="1595" b="0">
                <a:solidFill>
                  <a:srgbClr val="52274b"/>
                </a:solidFill>
                <a:latin typeface="Nimbus Sans"/>
                <a:ea typeface="Nimbus Sans"/>
                <a:cs typeface="Nimbus Sans"/>
              </a:rPr>
              <a:t>Children who know they belong, become strong readers and confident mathematicians, and stay curious about the world.</a:t>
            </a:r>
          </a:p>
        </p:txBody>
      </p:sp>
      <p:sp>
        <p:nvSpPr>
          <p:cNvPr id="9" name="text-7">
            <a:extLst xmlns:a="http://schemas.openxmlformats.org/drawingml/2006/main">
              <a:ext uri="{FF2B5EF4-FFF2-40B4-BE49-F238E27FC236}">
                <a16:creationId xmlns:a16="http://schemas.microsoft.com/office/drawing/2014/main" id="{64A1881B-9FD0-4B29-8E53-0EFC91FA2B7F}"/>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02</a:t>
            </a:r>
          </a:p>
        </p:txBody>
      </p:sp>
    </p:spTree>
    <p:extLst>
      <p:ext uri="{BB962C8B-B14F-4D97-AF65-F5344CB8AC3E}">
        <p14:creationId xmlns:p14="http://schemas.microsoft.com/office/powerpoint/2010/main" val="326185997"/>
      </p:ext>
    </p:extLst>
  </p:cSld>
</p:sld>
</file>

<file path=ppt/slides/slide3.xml><?xml version="1.0" encoding="utf-8"?>
<p:sld xmlns:p="http://schemas.openxmlformats.org/presentationml/2006/main">
  <p:cSld>
    <p:bg>
      <p:bgPr>
        <a:solidFill xmlns:a="http://schemas.openxmlformats.org/drawingml/2006/main">
          <a:srgbClr val="52274b"/>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79831380-1010-400A-8EBE-342FE064BD24}"/>
              </a:ext>
            </a:extLst>
          </p:cNvPr>
          <p:cNvPicPr>
            <a:picLocks xmlns:a="http://schemas.openxmlformats.org/drawingml/2006/main" noChangeAspect="1"/>
          </p:cNvPicPr>
          <p:nvPr/>
        </p:nvPicPr>
        <p:blipFill>
          <a:blip xmlns:r="http://schemas.openxmlformats.org/officeDocument/2006/relationships" xmlns:a="http://schemas.openxmlformats.org/drawingml/2006/main" r:embed="Rd66332042e824ca7"/>
          <a:stretch xmlns:a="http://schemas.openxmlformats.org/drawingml/2006/main">
            <a:fillRect l="0" t="0" r="0" b="0"/>
          </a:stretch>
        </p:blipFill>
        <p:spPr>
          <a:xfrm xmlns:a="http://schemas.openxmlformats.org/drawingml/2006/main">
            <a:off x="0" y="0"/>
            <a:ext cx="7086600" cy="68580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E77D0D3F-C0AA-4C03-8314-34AA45BB5038}"/>
              </a:ext>
            </a:extLst>
          </p:cNvPr>
          <p:cNvSpPr>
            <a:spLocks xmlns:a="http://schemas.openxmlformats.org/drawingml/2006/main" noGrp="1"/>
          </p:cNvSpPr>
          <p:nvPr/>
        </p:nvSpPr>
        <p:spPr>
          <a:xfrm xmlns:a="http://schemas.openxmlformats.org/drawingml/2006/main">
            <a:off x="7629525" y="600075"/>
            <a:ext cx="3990975" cy="1257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3825" b="0">
                <a:solidFill>
                  <a:srgbClr val="FFFFFF"/>
                </a:solidFill>
                <a:latin typeface="Bitstream Charter"/>
                <a:ea typeface="Bitstream Charter"/>
                <a:cs typeface="Bitstream Charter"/>
              </a:defRPr>
            </a:defPPr>
          </a:lstStyle>
          <a:p xmlns:a="http://schemas.openxmlformats.org/drawingml/2006/main">
            <a:pPr algn="l">
              <a:buNone/>
              <a:defRPr sz="3825" b="0">
                <a:solidFill>
                  <a:srgbClr val="FFFFFF"/>
                </a:solidFill>
                <a:latin typeface="Bitstream Charter"/>
                <a:ea typeface="Bitstream Charter"/>
                <a:cs typeface="Bitstream Charter"/>
              </a:defRPr>
            </a:pPr>
            <a:r>
              <a:rPr sz="2925" b="0">
                <a:solidFill>
                  <a:srgbClr val="FFFFFF"/>
                </a:solidFill>
                <a:latin typeface="Bitstream Charter"/>
                <a:ea typeface="Bitstream Charter"/>
                <a:cs typeface="Bitstream Charter"/>
              </a:rPr>
              <a:t>FSTC and</a:t>
            </a:r>
          </a:p>
          <a:p xmlns:a="http://schemas.openxmlformats.org/drawingml/2006/main">
            <a:pPr algn="l">
              <a:buNone/>
              <a:defRPr sz="3825" b="0">
                <a:solidFill>
                  <a:srgbClr val="FFFFFF"/>
                </a:solidFill>
                <a:latin typeface="Bitstream Charter"/>
                <a:ea typeface="Bitstream Charter"/>
                <a:cs typeface="Bitstream Charter"/>
              </a:defRPr>
            </a:pPr>
            <a:r>
              <a:rPr sz="2925" b="0">
                <a:solidFill>
                  <a:srgbClr val="FFFFFF"/>
                </a:solidFill>
                <a:latin typeface="Bitstream Charter"/>
                <a:ea typeface="Bitstream Charter"/>
                <a:cs typeface="Bitstream Charter"/>
              </a:rPr>
              <a:t>Village &amp; Valor’s future</a:t>
            </a:r>
          </a:p>
        </p:txBody>
      </p:sp>
      <p:sp>
        <p:nvSpPr>
          <p:cNvPr id="3" name="text-1">
            <a:extLst xmlns:a="http://schemas.openxmlformats.org/drawingml/2006/main">
              <a:ext uri="{FF2B5EF4-FFF2-40B4-BE49-F238E27FC236}">
                <a16:creationId xmlns:a16="http://schemas.microsoft.com/office/drawing/2014/main" id="{A9BEA36E-D35B-4D2F-9B3B-A47F6F3DB8E5}"/>
              </a:ext>
            </a:extLst>
          </p:cNvPr>
          <p:cNvSpPr>
            <a:spLocks xmlns:a="http://schemas.openxmlformats.org/drawingml/2006/main" noGrp="1"/>
          </p:cNvSpPr>
          <p:nvPr/>
        </p:nvSpPr>
        <p:spPr>
          <a:xfrm xmlns:a="http://schemas.openxmlformats.org/drawingml/2006/main">
            <a:off x="7629525" y="2409825"/>
            <a:ext cx="3857625"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250" b="0">
                <a:solidFill>
                  <a:srgbClr val="FFFFFF"/>
                </a:solidFill>
                <a:latin typeface="Nimbus Sans"/>
                <a:ea typeface="Nimbus Sans"/>
                <a:cs typeface="Nimbus Sans"/>
              </a:defRPr>
            </a:defPPr>
          </a:lstStyle>
          <a:p xmlns:a="http://schemas.openxmlformats.org/drawingml/2006/main">
            <a:pPr algn="l">
              <a:buNone/>
              <a:defRPr sz="2250" b="0">
                <a:solidFill>
                  <a:srgbClr val="FFFFFF"/>
                </a:solidFill>
                <a:latin typeface="Nimbus Sans"/>
                <a:ea typeface="Nimbus Sans"/>
                <a:cs typeface="Nimbus Sans"/>
              </a:defRPr>
            </a:pPr>
            <a:r>
              <a:rPr sz="1373" b="0">
                <a:solidFill>
                  <a:srgbClr val="FFFFFF"/>
                </a:solidFill>
                <a:latin typeface="Nimbus Sans"/>
                <a:ea typeface="Nimbus Sans"/>
                <a:cs typeface="Nimbus Sans"/>
              </a:rPr>
              <a:t>Scholarships could help founding families access Village &amp; Valor’s rigorous, culturally affirming education as the school opens in Fall 2027.</a:t>
            </a:r>
          </a:p>
        </p:txBody>
      </p:sp>
      <p:sp>
        <p:nvSpPr>
          <p:cNvPr id="4" name="layout-surface-2">
            <a:extLst xmlns:a="http://schemas.openxmlformats.org/drawingml/2006/main">
              <a:ext uri="{FF2B5EF4-FFF2-40B4-BE49-F238E27FC236}">
                <a16:creationId xmlns:a16="http://schemas.microsoft.com/office/drawing/2014/main" id="{EE63F181-1C52-4BA5-9F13-9B46697A3A9F}"/>
              </a:ext>
            </a:extLst>
          </p:cNvPr>
          <p:cNvSpPr>
            <a:spLocks xmlns:a="http://schemas.openxmlformats.org/drawingml/2006/main" noGrp="1"/>
          </p:cNvSpPr>
          <p:nvPr/>
        </p:nvSpPr>
        <p:spPr>
          <a:xfrm xmlns:a="http://schemas.openxmlformats.org/drawingml/2006/main">
            <a:off x="7629525" y="4229100"/>
            <a:ext cx="3905250" cy="14288"/>
          </a:xfrm>
          <a:prstGeom xmlns:a="http://schemas.openxmlformats.org/drawingml/2006/main" prst="rect">
            <a:avLst/>
          </a:prstGeom>
          <a:solidFill xmlns:a="http://schemas.openxmlformats.org/drawingml/2006/main">
            <a:srgbClr val="f1c961"/>
          </a:solidFill>
          <a:ln xmlns:a="http://schemas.openxmlformats.org/drawingml/2006/main" w="0">
            <a:noFill/>
            <a:prstDash val="solid"/>
          </a:ln>
        </p:spPr>
      </p:sp>
      <p:sp>
        <p:nvSpPr>
          <p:cNvPr id="5" name="text-3">
            <a:extLst xmlns:a="http://schemas.openxmlformats.org/drawingml/2006/main">
              <a:ext uri="{FF2B5EF4-FFF2-40B4-BE49-F238E27FC236}">
                <a16:creationId xmlns:a16="http://schemas.microsoft.com/office/drawing/2014/main" id="{DE0F5718-BDE8-4458-B7B0-441D8560344A}"/>
              </a:ext>
            </a:extLst>
          </p:cNvPr>
          <p:cNvSpPr>
            <a:spLocks xmlns:a="http://schemas.openxmlformats.org/drawingml/2006/main" noGrp="1"/>
          </p:cNvSpPr>
          <p:nvPr/>
        </p:nvSpPr>
        <p:spPr>
          <a:xfrm xmlns:a="http://schemas.openxmlformats.org/drawingml/2006/main">
            <a:off x="7629525" y="4657725"/>
            <a:ext cx="3857625" cy="1343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250" b="0">
                <a:solidFill>
                  <a:srgbClr val="f1c961"/>
                </a:solidFill>
                <a:latin typeface="Nimbus Sans"/>
                <a:ea typeface="Nimbus Sans"/>
                <a:cs typeface="Nimbus Sans"/>
              </a:defRPr>
            </a:defPPr>
          </a:lstStyle>
          <a:p xmlns:a="http://schemas.openxmlformats.org/drawingml/2006/main">
            <a:pPr algn="l">
              <a:buNone/>
              <a:defRPr sz="2250" b="0">
                <a:solidFill>
                  <a:srgbClr val="f1c961"/>
                </a:solidFill>
                <a:latin typeface="Nimbus Sans"/>
                <a:ea typeface="Nimbus Sans"/>
                <a:cs typeface="Nimbus Sans"/>
              </a:defRPr>
            </a:pPr>
            <a:r>
              <a:rPr sz="1858" b="0">
                <a:solidFill>
                  <a:srgbClr val="f1c961"/>
                </a:solidFill>
                <a:latin typeface="Nimbus Sans"/>
                <a:ea typeface="Nimbus Sans"/>
                <a:cs typeface="Nimbus Sans"/>
              </a:rPr>
              <a:t>Scholarships could expand access for founding K–5 families. Target class size: 18 students.</a:t>
            </a:r>
          </a:p>
        </p:txBody>
      </p:sp>
      <p:sp>
        <p:nvSpPr>
          <p:cNvPr id="6" name="text-4">
            <a:extLst xmlns:a="http://schemas.openxmlformats.org/drawingml/2006/main">
              <a:ext uri="{FF2B5EF4-FFF2-40B4-BE49-F238E27FC236}">
                <a16:creationId xmlns:a16="http://schemas.microsoft.com/office/drawing/2014/main" id="{336AA05B-5B38-47B7-94BD-BFBB55BC43DD}"/>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f1c961"/>
                </a:solidFill>
                <a:latin typeface="Nimbus Sans"/>
                <a:ea typeface="Nimbus Sans"/>
                <a:cs typeface="Nimbus Sans"/>
              </a:defRPr>
            </a:defPPr>
          </a:lstStyle>
          <a:p xmlns:a="http://schemas.openxmlformats.org/drawingml/2006/main">
            <a:pPr algn="r">
              <a:buNone/>
              <a:defRPr sz="1125" b="0">
                <a:solidFill>
                  <a:srgbClr val="f1c961"/>
                </a:solidFill>
                <a:latin typeface="Nimbus Sans"/>
                <a:ea typeface="Nimbus Sans"/>
                <a:cs typeface="Nimbus Sans"/>
              </a:defRPr>
            </a:pPr>
            <a:r>
              <a:rPr sz="1125" b="0">
                <a:solidFill>
                  <a:srgbClr val="f1c961"/>
                </a:solidFill>
                <a:latin typeface="Nimbus Sans"/>
                <a:ea typeface="Nimbus Sans"/>
                <a:cs typeface="Nimbus Sans"/>
              </a:rPr>
              <a:t>03</a:t>
            </a:r>
          </a:p>
        </p:txBody>
      </p:sp>
    </p:spTree>
    <p:extLst>
      <p:ext uri="{BB962C8B-B14F-4D97-AF65-F5344CB8AC3E}">
        <p14:creationId xmlns:p14="http://schemas.microsoft.com/office/powerpoint/2010/main" val="1982915588"/>
      </p:ext>
    </p:extLst>
  </p:cSld>
</p:sld>
</file>

<file path=ppt/slides/slide4.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sp>
        <p:nvSpPr>
          <p:cNvPr id="10" name="layout-surface-0">
            <a:extLst xmlns:a="http://schemas.openxmlformats.org/drawingml/2006/main">
              <a:ext uri="{FF2B5EF4-FFF2-40B4-BE49-F238E27FC236}">
                <a16:creationId xmlns:a16="http://schemas.microsoft.com/office/drawing/2014/main" id="{C195118D-34DD-44DF-918F-35C185082779}"/>
              </a:ext>
            </a:extLst>
          </p:cNvPr>
          <p:cNvSpPr>
            <a:spLocks xmlns:a="http://schemas.openxmlformats.org/drawingml/2006/main" noGrp="1"/>
          </p:cNvSpPr>
          <p:nvPr/>
        </p:nvSpPr>
        <p:spPr>
          <a:xfrm xmlns:a="http://schemas.openxmlformats.org/drawingml/2006/main">
            <a:off x="0" y="5238750"/>
            <a:ext cx="12192000" cy="1619250"/>
          </a:xfrm>
          <a:prstGeom xmlns:a="http://schemas.openxmlformats.org/drawingml/2006/main" prst="rect">
            <a:avLst/>
          </a:prstGeom>
          <a:solidFill xmlns:a="http://schemas.openxmlformats.org/drawingml/2006/main">
            <a:srgbClr val="f1c961"/>
          </a:solidFill>
          <a:ln xmlns:a="http://schemas.openxmlformats.org/drawingml/2006/main" w="0">
            <a:noFill/>
            <a:prstDash val="solid"/>
          </a:ln>
        </p:spPr>
      </p:sp>
      <p:sp>
        <p:nvSpPr>
          <p:cNvPr id="2" name="text-1">
            <a:extLst xmlns:a="http://schemas.openxmlformats.org/drawingml/2006/main">
              <a:ext uri="{FF2B5EF4-FFF2-40B4-BE49-F238E27FC236}">
                <a16:creationId xmlns:a16="http://schemas.microsoft.com/office/drawing/2014/main" id="{58775A75-C94B-47BA-9354-1B66055C680A}"/>
              </a:ext>
            </a:extLst>
          </p:cNvPr>
          <p:cNvSpPr>
            <a:spLocks xmlns:a="http://schemas.openxmlformats.org/drawingml/2006/main" noGrp="1"/>
          </p:cNvSpPr>
          <p:nvPr/>
        </p:nvSpPr>
        <p:spPr>
          <a:xfrm xmlns:a="http://schemas.openxmlformats.org/drawingml/2006/main">
            <a:off x="609600" y="542925"/>
            <a:ext cx="6572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4275" b="0">
                <a:solidFill>
                  <a:srgbClr val="52274b"/>
                </a:solidFill>
                <a:latin typeface="Bitstream Charter"/>
                <a:ea typeface="Bitstream Charter"/>
                <a:cs typeface="Bitstream Charter"/>
              </a:defRPr>
            </a:defPPr>
          </a:lstStyle>
          <a:p xmlns:a="http://schemas.openxmlformats.org/drawingml/2006/main">
            <a:pPr algn="l">
              <a:buNone/>
              <a:defRPr sz="4275" b="0">
                <a:solidFill>
                  <a:srgbClr val="52274b"/>
                </a:solidFill>
                <a:latin typeface="Bitstream Charter"/>
                <a:ea typeface="Bitstream Charter"/>
                <a:cs typeface="Bitstream Charter"/>
              </a:defRPr>
            </a:pPr>
            <a:r>
              <a:rPr sz="4275" b="0">
                <a:solidFill>
                  <a:srgbClr val="52274b"/>
                </a:solidFill>
                <a:latin typeface="Bitstream Charter"/>
                <a:ea typeface="Bitstream Charter"/>
                <a:cs typeface="Bitstream Charter"/>
              </a:rPr>
              <a:t>What is FSTC?</a:t>
            </a:r>
          </a:p>
        </p:txBody>
      </p:sp>
      <p:sp>
        <p:nvSpPr>
          <p:cNvPr id="3" name="text-2">
            <a:extLst xmlns:a="http://schemas.openxmlformats.org/drawingml/2006/main">
              <a:ext uri="{FF2B5EF4-FFF2-40B4-BE49-F238E27FC236}">
                <a16:creationId xmlns:a16="http://schemas.microsoft.com/office/drawing/2014/main" id="{C95CDBFE-E797-41B8-9AD7-E5680A920A5E}"/>
              </a:ext>
            </a:extLst>
          </p:cNvPr>
          <p:cNvSpPr>
            <a:spLocks xmlns:a="http://schemas.openxmlformats.org/drawingml/2006/main" noGrp="1"/>
          </p:cNvSpPr>
          <p:nvPr/>
        </p:nvSpPr>
        <p:spPr>
          <a:xfrm xmlns:a="http://schemas.openxmlformats.org/drawingml/2006/main">
            <a:off x="609600" y="1952625"/>
            <a:ext cx="6324600" cy="1924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700" b="0">
                <a:solidFill>
                  <a:srgbClr val="52274b"/>
                </a:solidFill>
                <a:latin typeface="Bitstream Charter"/>
                <a:ea typeface="Bitstream Charter"/>
                <a:cs typeface="Bitstream Charter"/>
              </a:defRPr>
            </a:defPPr>
          </a:lstStyle>
          <a:p xmlns:a="http://schemas.openxmlformats.org/drawingml/2006/main">
            <a:pPr algn="l">
              <a:buNone/>
              <a:defRPr sz="2700" b="0">
                <a:solidFill>
                  <a:srgbClr val="52274b"/>
                </a:solidFill>
                <a:latin typeface="Bitstream Charter"/>
                <a:ea typeface="Bitstream Charter"/>
                <a:cs typeface="Bitstream Charter"/>
              </a:defRPr>
            </a:pPr>
            <a:r>
              <a:rPr sz="2700" b="0">
                <a:solidFill>
                  <a:srgbClr val="52274b"/>
                </a:solidFill>
                <a:latin typeface="Bitstream Charter"/>
                <a:ea typeface="Bitstream Charter"/>
                <a:cs typeface="Bitstream Charter"/>
              </a:rPr>
              <a:t>A federal income tax credit for qualifying cash gifts to organizations that award K–12 scholarships.</a:t>
            </a:r>
          </a:p>
        </p:txBody>
      </p:sp>
      <p:sp>
        <p:nvSpPr>
          <p:cNvPr id="4" name="text-3">
            <a:extLst xmlns:a="http://schemas.openxmlformats.org/drawingml/2006/main">
              <a:ext uri="{FF2B5EF4-FFF2-40B4-BE49-F238E27FC236}">
                <a16:creationId xmlns:a16="http://schemas.microsoft.com/office/drawing/2014/main" id="{A96614EC-CFE3-4F2F-89D2-14B4FDB5A250}"/>
              </a:ext>
            </a:extLst>
          </p:cNvPr>
          <p:cNvSpPr>
            <a:spLocks xmlns:a="http://schemas.openxmlformats.org/drawingml/2006/main" noGrp="1"/>
          </p:cNvSpPr>
          <p:nvPr/>
        </p:nvSpPr>
        <p:spPr>
          <a:xfrm xmlns:a="http://schemas.openxmlformats.org/drawingml/2006/main">
            <a:off x="609600" y="4143375"/>
            <a:ext cx="6477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100" b="0">
                <a:solidFill>
                  <a:srgbClr val="2A2727"/>
                </a:solidFill>
                <a:latin typeface="Nimbus Sans"/>
                <a:ea typeface="Nimbus Sans"/>
                <a:cs typeface="Nimbus Sans"/>
              </a:defRPr>
            </a:defPPr>
          </a:lstStyle>
          <a:p xmlns:a="http://schemas.openxmlformats.org/drawingml/2006/main">
            <a:pPr algn="l">
              <a:buNone/>
              <a:defRPr sz="2100" b="0">
                <a:solidFill>
                  <a:srgbClr val="2A2727"/>
                </a:solidFill>
                <a:latin typeface="Nimbus Sans"/>
                <a:ea typeface="Nimbus Sans"/>
                <a:cs typeface="Nimbus Sans"/>
              </a:defRPr>
            </a:pPr>
            <a:r>
              <a:rPr sz="2100" b="0">
                <a:solidFill>
                  <a:srgbClr val="2A2727"/>
                </a:solidFill>
                <a:latin typeface="Nimbus Sans"/>
                <a:ea typeface="Nimbus Sans"/>
                <a:cs typeface="Nimbus Sans"/>
              </a:rPr>
              <a:t>The donor receives a tax credit.</a:t>
            </a:r>
          </a:p>
          <a:p xmlns:a="http://schemas.openxmlformats.org/drawingml/2006/main">
            <a:pPr algn="l">
              <a:buNone/>
              <a:defRPr sz="2100" b="0">
                <a:solidFill>
                  <a:srgbClr val="2A2727"/>
                </a:solidFill>
                <a:latin typeface="Nimbus Sans"/>
                <a:ea typeface="Nimbus Sans"/>
                <a:cs typeface="Nimbus Sans"/>
              </a:defRPr>
            </a:pPr>
            <a:r>
              <a:rPr sz="2100" b="0">
                <a:solidFill>
                  <a:srgbClr val="2A2727"/>
                </a:solidFill>
                <a:latin typeface="Nimbus Sans"/>
                <a:ea typeface="Nimbus Sans"/>
                <a:cs typeface="Nimbus Sans"/>
              </a:rPr>
              <a:t>The student receives a scholarship.</a:t>
            </a:r>
          </a:p>
        </p:txBody>
      </p:sp>
      <p:pic>
        <p:nvPicPr>
          <p:cNvPr id="5" name="">
            <a:extLst xmlns:a="http://schemas.openxmlformats.org/drawingml/2006/main">
              <a:ext uri="{FF2B5EF4-FFF2-40B4-BE49-F238E27FC236}">
                <a16:creationId xmlns:a16="http://schemas.microsoft.com/office/drawing/2014/main" id="{329914BF-5C2D-45B2-ABD2-9EF943C348BA}"/>
              </a:ext>
            </a:extLst>
          </p:cNvPr>
          <p:cNvPicPr>
            <a:picLocks xmlns:a="http://schemas.openxmlformats.org/drawingml/2006/main" noChangeAspect="1"/>
          </p:cNvPicPr>
          <p:nvPr/>
        </p:nvPicPr>
        <p:blipFill>
          <a:blip xmlns:r="http://schemas.openxmlformats.org/officeDocument/2006/relationships" xmlns:a="http://schemas.openxmlformats.org/drawingml/2006/main" r:embed="Rc1a2ec2f9e234996"/>
          <a:stretch xmlns:a="http://schemas.openxmlformats.org/drawingml/2006/main">
            <a:fillRect l="0" t="0" r="0" b="0"/>
          </a:stretch>
        </p:blipFill>
        <p:spPr>
          <a:xfrm xmlns:a="http://schemas.openxmlformats.org/drawingml/2006/main">
            <a:off x="7886700" y="857250"/>
            <a:ext cx="3686175" cy="5191125"/>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A78E21CF-C833-4807-8C79-5B0F9A1BB1DC}"/>
              </a:ext>
            </a:extLst>
          </p:cNvPr>
          <p:cNvSpPr>
            <a:spLocks xmlns:a="http://schemas.openxmlformats.org/drawingml/2006/main" noGrp="1"/>
          </p:cNvSpPr>
          <p:nvPr/>
        </p:nvSpPr>
        <p:spPr>
          <a:xfrm xmlns:a="http://schemas.openxmlformats.org/drawingml/2006/main">
            <a:off x="609600" y="5524500"/>
            <a:ext cx="113347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700" b="1">
                <a:solidFill>
                  <a:srgbClr val="52274b"/>
                </a:solidFill>
                <a:latin typeface="Nimbus Sans"/>
                <a:ea typeface="Nimbus Sans"/>
                <a:cs typeface="Nimbus Sans"/>
              </a:defRPr>
            </a:defPPr>
          </a:lstStyle>
          <a:p xmlns:a="http://schemas.openxmlformats.org/drawingml/2006/main">
            <a:pPr algn="l">
              <a:buNone/>
              <a:defRPr sz="2700" b="1">
                <a:solidFill>
                  <a:srgbClr val="52274b"/>
                </a:solidFill>
                <a:latin typeface="Nimbus Sans"/>
                <a:ea typeface="Nimbus Sans"/>
                <a:cs typeface="Nimbus Sans"/>
              </a:defRPr>
            </a:pPr>
            <a:r>
              <a:rPr sz="2700" b="1">
                <a:solidFill>
                  <a:srgbClr val="52274b"/>
                </a:solidFill>
                <a:latin typeface="Nimbus Sans"/>
                <a:ea typeface="Nimbus Sans"/>
                <a:cs typeface="Nimbus Sans"/>
              </a:rPr>
              <a:t>SGO</a:t>
            </a:r>
          </a:p>
        </p:txBody>
      </p:sp>
      <p:sp>
        <p:nvSpPr>
          <p:cNvPr id="7" name="text-5">
            <a:extLst xmlns:a="http://schemas.openxmlformats.org/drawingml/2006/main">
              <a:ext uri="{FF2B5EF4-FFF2-40B4-BE49-F238E27FC236}">
                <a16:creationId xmlns:a16="http://schemas.microsoft.com/office/drawing/2014/main" id="{302B8C3C-BEC9-4D69-A814-3D8E98AC5B03}"/>
              </a:ext>
            </a:extLst>
          </p:cNvPr>
          <p:cNvSpPr>
            <a:spLocks xmlns:a="http://schemas.openxmlformats.org/drawingml/2006/main" noGrp="1"/>
          </p:cNvSpPr>
          <p:nvPr/>
        </p:nvSpPr>
        <p:spPr>
          <a:xfrm xmlns:a="http://schemas.openxmlformats.org/drawingml/2006/main">
            <a:off x="1905000" y="5553075"/>
            <a:ext cx="552450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175" b="1">
                <a:solidFill>
                  <a:srgbClr val="52274b"/>
                </a:solidFill>
                <a:latin typeface="Nimbus Sans"/>
                <a:ea typeface="Nimbus Sans"/>
                <a:cs typeface="Nimbus Sans"/>
              </a:defRPr>
            </a:defPPr>
          </a:lstStyle>
          <a:p xmlns:a="http://schemas.openxmlformats.org/drawingml/2006/main">
            <a:pPr algn="l">
              <a:buNone/>
              <a:defRPr sz="2175" b="1">
                <a:solidFill>
                  <a:srgbClr val="52274b"/>
                </a:solidFill>
                <a:latin typeface="Nimbus Sans"/>
                <a:ea typeface="Nimbus Sans"/>
                <a:cs typeface="Nimbus Sans"/>
              </a:defRPr>
            </a:pPr>
            <a:r>
              <a:rPr sz="2175" b="1">
                <a:solidFill>
                  <a:srgbClr val="52274b"/>
                </a:solidFill>
                <a:latin typeface="Nimbus Sans"/>
                <a:ea typeface="Nimbus Sans"/>
                <a:cs typeface="Nimbus Sans"/>
              </a:rPr>
              <a:t>Scholarship Granting Organization</a:t>
            </a:r>
          </a:p>
        </p:txBody>
      </p:sp>
      <p:sp>
        <p:nvSpPr>
          <p:cNvPr id="8" name="text-6">
            <a:extLst xmlns:a="http://schemas.openxmlformats.org/drawingml/2006/main">
              <a:ext uri="{FF2B5EF4-FFF2-40B4-BE49-F238E27FC236}">
                <a16:creationId xmlns:a16="http://schemas.microsoft.com/office/drawing/2014/main" id="{1A1A2D42-23AD-4A44-BE7C-F44EB2D34FA8}"/>
              </a:ext>
            </a:extLst>
          </p:cNvPr>
          <p:cNvSpPr>
            <a:spLocks xmlns:a="http://schemas.openxmlformats.org/drawingml/2006/main" noGrp="1"/>
          </p:cNvSpPr>
          <p:nvPr/>
        </p:nvSpPr>
        <p:spPr>
          <a:xfrm xmlns:a="http://schemas.openxmlformats.org/drawingml/2006/main">
            <a:off x="609600" y="6162675"/>
            <a:ext cx="6762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725" b="0">
                <a:solidFill>
                  <a:srgbClr val="52274b"/>
                </a:solidFill>
                <a:latin typeface="Nimbus Sans"/>
                <a:ea typeface="Nimbus Sans"/>
                <a:cs typeface="Nimbus Sans"/>
              </a:defRPr>
            </a:defPPr>
          </a:lstStyle>
          <a:p xmlns:a="http://schemas.openxmlformats.org/drawingml/2006/main">
            <a:pPr algn="l">
              <a:buNone/>
              <a:defRPr sz="1725" b="0">
                <a:solidFill>
                  <a:srgbClr val="52274b"/>
                </a:solidFill>
                <a:latin typeface="Nimbus Sans"/>
                <a:ea typeface="Nimbus Sans"/>
                <a:cs typeface="Nimbus Sans"/>
              </a:defRPr>
            </a:pPr>
            <a:r>
              <a:rPr sz="1725" b="0">
                <a:solidFill>
                  <a:srgbClr val="52274b"/>
                </a:solidFill>
                <a:latin typeface="Nimbus Sans"/>
                <a:ea typeface="Nimbus Sans"/>
                <a:cs typeface="Nimbus Sans"/>
              </a:rPr>
              <a:t>Families apply for aid through the SGO.</a:t>
            </a:r>
          </a:p>
        </p:txBody>
      </p:sp>
      <p:sp>
        <p:nvSpPr>
          <p:cNvPr id="9" name="text-7">
            <a:extLst xmlns:a="http://schemas.openxmlformats.org/drawingml/2006/main">
              <a:ext uri="{FF2B5EF4-FFF2-40B4-BE49-F238E27FC236}">
                <a16:creationId xmlns:a16="http://schemas.microsoft.com/office/drawing/2014/main" id="{71F93D34-54B5-4CB7-8429-6E7F4206521B}"/>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04</a:t>
            </a:r>
          </a:p>
        </p:txBody>
      </p:sp>
    </p:spTree>
    <p:extLst>
      <p:ext uri="{BB962C8B-B14F-4D97-AF65-F5344CB8AC3E}">
        <p14:creationId xmlns:p14="http://schemas.microsoft.com/office/powerpoint/2010/main" val="801489812"/>
      </p:ext>
    </p:extLst>
  </p:cSld>
</p:sld>
</file>

<file path=ppt/slides/slide5.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1A86C5F-588F-4396-8846-53BA00152D5E}"/>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900" b="0">
                <a:solidFill>
                  <a:srgbClr val="52274b"/>
                </a:solidFill>
                <a:latin typeface="Bitstream Charter"/>
                <a:ea typeface="Bitstream Charter"/>
                <a:cs typeface="Bitstream Charter"/>
              </a:defRPr>
            </a:defPPr>
          </a:lstStyle>
          <a:p xmlns:a="http://schemas.openxmlformats.org/drawingml/2006/main">
            <a:pPr algn="l">
              <a:buNone/>
              <a:defRPr sz="3900" b="0">
                <a:solidFill>
                  <a:srgbClr val="52274b"/>
                </a:solidFill>
                <a:latin typeface="Bitstream Charter"/>
                <a:ea typeface="Bitstream Charter"/>
                <a:cs typeface="Bitstream Charter"/>
              </a:defRPr>
            </a:pPr>
            <a:r>
              <a:rPr sz="3900" b="0">
                <a:solidFill>
                  <a:srgbClr val="52274b"/>
                </a:solidFill>
                <a:latin typeface="Bitstream Charter"/>
                <a:ea typeface="Bitstream Charter"/>
                <a:cs typeface="Bitstream Charter"/>
              </a:rPr>
              <a:t>Why Congress created FSTC</a:t>
            </a:r>
          </a:p>
        </p:txBody>
      </p:sp>
      <p:sp>
        <p:nvSpPr>
          <p:cNvPr id="2" name="text-1">
            <a:extLst xmlns:a="http://schemas.openxmlformats.org/drawingml/2006/main">
              <a:ext uri="{FF2B5EF4-FFF2-40B4-BE49-F238E27FC236}">
                <a16:creationId xmlns:a16="http://schemas.microsoft.com/office/drawing/2014/main" id="{038D3CAF-6635-4CE0-80C8-3CC213F4A901}"/>
              </a:ext>
            </a:extLst>
          </p:cNvPr>
          <p:cNvSpPr>
            <a:spLocks xmlns:a="http://schemas.openxmlformats.org/drawingml/2006/main" noGrp="1"/>
          </p:cNvSpPr>
          <p:nvPr/>
        </p:nvSpPr>
        <p:spPr>
          <a:xfrm xmlns:a="http://schemas.openxmlformats.org/drawingml/2006/main">
            <a:off x="609600" y="2143125"/>
            <a:ext cx="5676900" cy="1466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775" b="0">
                <a:solidFill>
                  <a:srgbClr val="52274b"/>
                </a:solidFill>
                <a:latin typeface="Bitstream Charter"/>
                <a:ea typeface="Bitstream Charter"/>
                <a:cs typeface="Bitstream Charter"/>
              </a:defRPr>
            </a:defPPr>
          </a:lstStyle>
          <a:p xmlns:a="http://schemas.openxmlformats.org/drawingml/2006/main">
            <a:pPr algn="l">
              <a:buNone/>
              <a:defRPr sz="2775" b="0">
                <a:solidFill>
                  <a:srgbClr val="52274b"/>
                </a:solidFill>
                <a:latin typeface="Bitstream Charter"/>
                <a:ea typeface="Bitstream Charter"/>
                <a:cs typeface="Bitstream Charter"/>
              </a:defRPr>
            </a:pPr>
            <a:r>
              <a:rPr sz="2775" b="0">
                <a:solidFill>
                  <a:srgbClr val="52274b"/>
                </a:solidFill>
                <a:latin typeface="Bitstream Charter"/>
                <a:ea typeface="Bitstream Charter"/>
                <a:cs typeface="Bitstream Charter"/>
              </a:rPr>
              <a:t>Help families afford an education that meets their child’s needs.</a:t>
            </a:r>
          </a:p>
        </p:txBody>
      </p:sp>
      <p:sp>
        <p:nvSpPr>
          <p:cNvPr id="3" name="text-2">
            <a:extLst xmlns:a="http://schemas.openxmlformats.org/drawingml/2006/main">
              <a:ext uri="{FF2B5EF4-FFF2-40B4-BE49-F238E27FC236}">
                <a16:creationId xmlns:a16="http://schemas.microsoft.com/office/drawing/2014/main" id="{94381BC8-5704-427F-BE5C-073DD45DDE6C}"/>
              </a:ext>
            </a:extLst>
          </p:cNvPr>
          <p:cNvSpPr>
            <a:spLocks xmlns:a="http://schemas.openxmlformats.org/drawingml/2006/main" noGrp="1"/>
          </p:cNvSpPr>
          <p:nvPr/>
        </p:nvSpPr>
        <p:spPr>
          <a:xfrm xmlns:a="http://schemas.openxmlformats.org/drawingml/2006/main">
            <a:off x="609600" y="4029075"/>
            <a:ext cx="56388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100" b="0">
                <a:solidFill>
                  <a:srgbClr val="2A2727"/>
                </a:solidFill>
                <a:latin typeface="Nimbus Sans"/>
                <a:ea typeface="Nimbus Sans"/>
                <a:cs typeface="Nimbus Sans"/>
              </a:defRPr>
            </a:defPPr>
          </a:lstStyle>
          <a:p xmlns:a="http://schemas.openxmlformats.org/drawingml/2006/main">
            <a:pPr algn="l">
              <a:buNone/>
              <a:defRPr sz="2100" b="0">
                <a:solidFill>
                  <a:srgbClr val="2A2727"/>
                </a:solidFill>
                <a:latin typeface="Nimbus Sans"/>
                <a:ea typeface="Nimbus Sans"/>
                <a:cs typeface="Nimbus Sans"/>
              </a:defRPr>
            </a:pPr>
            <a:r>
              <a:rPr sz="2100" b="0">
                <a:solidFill>
                  <a:srgbClr val="2A2727"/>
                </a:solidFill>
                <a:latin typeface="Nimbus Sans"/>
                <a:ea typeface="Nimbus Sans"/>
                <a:cs typeface="Nimbus Sans"/>
              </a:rPr>
              <a:t>The credit encourages private donations to scholarship funds.</a:t>
            </a:r>
          </a:p>
        </p:txBody>
      </p:sp>
      <p:sp>
        <p:nvSpPr>
          <p:cNvPr id="4" name="text-3">
            <a:extLst xmlns:a="http://schemas.openxmlformats.org/drawingml/2006/main">
              <a:ext uri="{FF2B5EF4-FFF2-40B4-BE49-F238E27FC236}">
                <a16:creationId xmlns:a16="http://schemas.microsoft.com/office/drawing/2014/main" id="{9FBB467E-54F7-492F-B6EF-2723705E7191}"/>
              </a:ext>
            </a:extLst>
          </p:cNvPr>
          <p:cNvSpPr>
            <a:spLocks xmlns:a="http://schemas.openxmlformats.org/drawingml/2006/main" noGrp="1"/>
          </p:cNvSpPr>
          <p:nvPr/>
        </p:nvSpPr>
        <p:spPr>
          <a:xfrm xmlns:a="http://schemas.openxmlformats.org/drawingml/2006/main">
            <a:off x="609600" y="5133975"/>
            <a:ext cx="5667375"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100" b="0">
                <a:solidFill>
                  <a:srgbClr val="2A2727"/>
                </a:solidFill>
                <a:latin typeface="Nimbus Sans"/>
                <a:ea typeface="Nimbus Sans"/>
                <a:cs typeface="Nimbus Sans"/>
              </a:defRPr>
            </a:defPPr>
          </a:lstStyle>
          <a:p xmlns:a="http://schemas.openxmlformats.org/drawingml/2006/main">
            <a:pPr algn="l">
              <a:buNone/>
              <a:defRPr sz="2100" b="0">
                <a:solidFill>
                  <a:srgbClr val="2A2727"/>
                </a:solidFill>
                <a:latin typeface="Nimbus Sans"/>
                <a:ea typeface="Nimbus Sans"/>
                <a:cs typeface="Nimbus Sans"/>
              </a:defRPr>
            </a:pPr>
            <a:r>
              <a:rPr sz="2100" b="0">
                <a:solidFill>
                  <a:srgbClr val="2A2727"/>
                </a:solidFill>
                <a:latin typeface="Nimbus Sans"/>
                <a:ea typeface="Nimbus Sans"/>
                <a:cs typeface="Nimbus Sans"/>
              </a:rPr>
              <a:t>Scholarships can pay eligible education expenses, including tuition and tutoring.</a:t>
            </a:r>
          </a:p>
        </p:txBody>
      </p:sp>
      <p:pic>
        <p:nvPicPr>
          <p:cNvPr id="5" name="">
            <a:extLst xmlns:a="http://schemas.openxmlformats.org/drawingml/2006/main">
              <a:ext uri="{FF2B5EF4-FFF2-40B4-BE49-F238E27FC236}">
                <a16:creationId xmlns:a16="http://schemas.microsoft.com/office/drawing/2014/main" id="{B01448A5-D87A-403A-BCB2-F508E4DE804C}"/>
              </a:ext>
            </a:extLst>
          </p:cNvPr>
          <p:cNvPicPr>
            <a:picLocks xmlns:a="http://schemas.openxmlformats.org/drawingml/2006/main" noChangeAspect="1"/>
          </p:cNvPicPr>
          <p:nvPr/>
        </p:nvPicPr>
        <p:blipFill>
          <a:blip xmlns:r="http://schemas.openxmlformats.org/officeDocument/2006/relationships" xmlns:a="http://schemas.openxmlformats.org/drawingml/2006/main" r:embed="Redc1ca425ad04818"/>
          <a:stretch xmlns:a="http://schemas.openxmlformats.org/drawingml/2006/main">
            <a:fillRect l="0" t="0" r="0" b="0"/>
          </a:stretch>
        </p:blipFill>
        <p:spPr>
          <a:xfrm xmlns:a="http://schemas.openxmlformats.org/drawingml/2006/main">
            <a:off x="6858000" y="2009775"/>
            <a:ext cx="5334000" cy="4219575"/>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7815A399-DE3A-42F8-B4EB-2E3E95AA0157}"/>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05</a:t>
            </a:r>
          </a:p>
        </p:txBody>
      </p:sp>
    </p:spTree>
    <p:extLst>
      <p:ext uri="{BB962C8B-B14F-4D97-AF65-F5344CB8AC3E}">
        <p14:creationId xmlns:p14="http://schemas.microsoft.com/office/powerpoint/2010/main" val="1043293647"/>
      </p:ext>
    </p:extLst>
  </p:cSld>
</p:sld>
</file>

<file path=ppt/slides/slide6.xml><?xml version="1.0" encoding="utf-8"?>
<p:sld xmlns:p="http://schemas.openxmlformats.org/presentationml/2006/main">
  <p:cSld>
    <p:bg>
      <p:bgPr>
        <a:solidFill xmlns:a="http://schemas.openxmlformats.org/drawingml/2006/main">
          <a:srgbClr val="EDE5DC"/>
        </a:solidFill>
      </p:bgPr>
    </p:bg>
    <p:spTree>
      <p:nvGrpSpPr>
        <p:cNvPr id="1" name=""/>
        <p:cNvGrpSpPr/>
        <p:nvPr/>
      </p:nvGrpSpPr>
      <p:grpSpPr>
        <a:xfrm xmlns:a="http://schemas.openxmlformats.org/drawingml/2006/main"/>
      </p:grpSpPr>
      <p:sp>
        <p:nvSpPr>
          <p:cNvPr id="12" name="text-0">
            <a:extLst xmlns:a="http://schemas.openxmlformats.org/drawingml/2006/main">
              <a:ext uri="{FF2B5EF4-FFF2-40B4-BE49-F238E27FC236}">
                <a16:creationId xmlns:a16="http://schemas.microsoft.com/office/drawing/2014/main" id="{DC33B7E1-39D1-4AE3-96E2-FB73FB53A1FE}"/>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900" b="0">
                <a:solidFill>
                  <a:srgbClr val="52274b"/>
                </a:solidFill>
                <a:latin typeface="Bitstream Charter"/>
                <a:ea typeface="Bitstream Charter"/>
                <a:cs typeface="Bitstream Charter"/>
              </a:defRPr>
            </a:defPPr>
          </a:lstStyle>
          <a:p xmlns:a="http://schemas.openxmlformats.org/drawingml/2006/main">
            <a:pPr algn="l">
              <a:buNone/>
              <a:defRPr sz="3900" b="0">
                <a:solidFill>
                  <a:srgbClr val="52274b"/>
                </a:solidFill>
                <a:latin typeface="Bitstream Charter"/>
                <a:ea typeface="Bitstream Charter"/>
                <a:cs typeface="Bitstream Charter"/>
              </a:defRPr>
            </a:pPr>
            <a:r>
              <a:rPr sz="3900" b="0">
                <a:solidFill>
                  <a:srgbClr val="52274b"/>
                </a:solidFill>
                <a:latin typeface="Bitstream Charter"/>
                <a:ea typeface="Bitstream Charter"/>
                <a:cs typeface="Bitstream Charter"/>
              </a:rPr>
              <a:t>The path to a federal credit</a:t>
            </a:r>
          </a:p>
        </p:txBody>
      </p:sp>
      <p:sp>
        <p:nvSpPr>
          <p:cNvPr id="2" name="text-1">
            <a:extLst xmlns:a="http://schemas.openxmlformats.org/drawingml/2006/main">
              <a:ext uri="{FF2B5EF4-FFF2-40B4-BE49-F238E27FC236}">
                <a16:creationId xmlns:a16="http://schemas.microsoft.com/office/drawing/2014/main" id="{2E277F58-CE74-477B-B12E-2F3DD0115E3C}"/>
              </a:ext>
            </a:extLst>
          </p:cNvPr>
          <p:cNvSpPr>
            <a:spLocks xmlns:a="http://schemas.openxmlformats.org/drawingml/2006/main" noGrp="1"/>
          </p:cNvSpPr>
          <p:nvPr/>
        </p:nvSpPr>
        <p:spPr>
          <a:xfrm xmlns:a="http://schemas.openxmlformats.org/drawingml/2006/main">
            <a:off x="609600" y="1400175"/>
            <a:ext cx="10953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950" b="0">
                <a:solidFill>
                  <a:srgbClr val="5A6853"/>
                </a:solidFill>
                <a:latin typeface="Nimbus Sans"/>
                <a:ea typeface="Nimbus Sans"/>
                <a:cs typeface="Nimbus Sans"/>
              </a:defRPr>
            </a:defPPr>
          </a:lstStyle>
          <a:p xmlns:a="http://schemas.openxmlformats.org/drawingml/2006/main">
            <a:pPr algn="l">
              <a:buNone/>
              <a:defRPr sz="1950" b="0">
                <a:solidFill>
                  <a:srgbClr val="5A6853"/>
                </a:solidFill>
                <a:latin typeface="Nimbus Sans"/>
                <a:ea typeface="Nimbus Sans"/>
                <a:cs typeface="Nimbus Sans"/>
              </a:defRPr>
            </a:pPr>
            <a:r>
              <a:rPr sz="1950" b="0">
                <a:solidFill>
                  <a:srgbClr val="5A6853"/>
                </a:solidFill>
                <a:latin typeface="Nimbus Sans"/>
                <a:ea typeface="Nimbus Sans"/>
                <a:cs typeface="Nimbus Sans"/>
              </a:rPr>
              <a:t>State programs and federal proposals laid the groundwork.</a:t>
            </a:r>
          </a:p>
        </p:txBody>
      </p:sp>
      <p:sp>
        <p:nvSpPr>
          <p:cNvPr id="3" name="text-2">
            <a:extLst xmlns:a="http://schemas.openxmlformats.org/drawingml/2006/main">
              <a:ext uri="{FF2B5EF4-FFF2-40B4-BE49-F238E27FC236}">
                <a16:creationId xmlns:a16="http://schemas.microsoft.com/office/drawing/2014/main" id="{714EA047-E174-45D2-98E8-A2A8DE6B734B}"/>
              </a:ext>
            </a:extLst>
          </p:cNvPr>
          <p:cNvSpPr>
            <a:spLocks xmlns:a="http://schemas.openxmlformats.org/drawingml/2006/main" noGrp="1"/>
          </p:cNvSpPr>
          <p:nvPr/>
        </p:nvSpPr>
        <p:spPr>
          <a:xfrm xmlns:a="http://schemas.openxmlformats.org/drawingml/2006/main">
            <a:off x="609600" y="2362200"/>
            <a:ext cx="4810125" cy="1362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8850" b="0">
                <a:solidFill>
                  <a:srgbClr val="52274b"/>
                </a:solidFill>
                <a:latin typeface="Bitstream Charter"/>
                <a:ea typeface="Bitstream Charter"/>
                <a:cs typeface="Bitstream Charter"/>
              </a:defRPr>
            </a:defPPr>
          </a:lstStyle>
          <a:p xmlns:a="http://schemas.openxmlformats.org/drawingml/2006/main">
            <a:pPr algn="l">
              <a:buNone/>
              <a:defRPr sz="8850" b="0">
                <a:solidFill>
                  <a:srgbClr val="52274b"/>
                </a:solidFill>
                <a:latin typeface="Bitstream Charter"/>
                <a:ea typeface="Bitstream Charter"/>
                <a:cs typeface="Bitstream Charter"/>
              </a:defRPr>
            </a:pPr>
            <a:r>
              <a:rPr sz="8850" b="0">
                <a:solidFill>
                  <a:srgbClr val="52274b"/>
                </a:solidFill>
                <a:latin typeface="Bitstream Charter"/>
                <a:ea typeface="Bitstream Charter"/>
                <a:cs typeface="Bitstream Charter"/>
              </a:rPr>
              <a:t>1997</a:t>
            </a:r>
          </a:p>
        </p:txBody>
      </p:sp>
      <p:sp>
        <p:nvSpPr>
          <p:cNvPr id="4" name="text-3">
            <a:extLst xmlns:a="http://schemas.openxmlformats.org/drawingml/2006/main">
              <a:ext uri="{FF2B5EF4-FFF2-40B4-BE49-F238E27FC236}">
                <a16:creationId xmlns:a16="http://schemas.microsoft.com/office/drawing/2014/main" id="{B8287FD2-A4B6-4E0E-B6E1-610D68356FA8}"/>
              </a:ext>
            </a:extLst>
          </p:cNvPr>
          <p:cNvSpPr>
            <a:spLocks xmlns:a="http://schemas.openxmlformats.org/drawingml/2006/main" noGrp="1"/>
          </p:cNvSpPr>
          <p:nvPr/>
        </p:nvSpPr>
        <p:spPr>
          <a:xfrm xmlns:a="http://schemas.openxmlformats.org/drawingml/2006/main">
            <a:off x="6610350" y="2362200"/>
            <a:ext cx="4810125" cy="1362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8850" b="0">
                <a:solidFill>
                  <a:srgbClr val="5A6853"/>
                </a:solidFill>
                <a:latin typeface="Bitstream Charter"/>
                <a:ea typeface="Bitstream Charter"/>
                <a:cs typeface="Bitstream Charter"/>
              </a:defRPr>
            </a:defPPr>
          </a:lstStyle>
          <a:p xmlns:a="http://schemas.openxmlformats.org/drawingml/2006/main">
            <a:pPr algn="l">
              <a:buNone/>
              <a:defRPr sz="8850" b="0">
                <a:solidFill>
                  <a:srgbClr val="5A6853"/>
                </a:solidFill>
                <a:latin typeface="Bitstream Charter"/>
                <a:ea typeface="Bitstream Charter"/>
                <a:cs typeface="Bitstream Charter"/>
              </a:defRPr>
            </a:pPr>
            <a:r>
              <a:rPr sz="8850" b="0">
                <a:solidFill>
                  <a:srgbClr val="5A6853"/>
                </a:solidFill>
                <a:latin typeface="Bitstream Charter"/>
                <a:ea typeface="Bitstream Charter"/>
                <a:cs typeface="Bitstream Charter"/>
              </a:rPr>
              <a:t>2023</a:t>
            </a:r>
          </a:p>
        </p:txBody>
      </p:sp>
      <p:sp>
        <p:nvSpPr>
          <p:cNvPr id="5" name="layout-surface-4">
            <a:extLst xmlns:a="http://schemas.openxmlformats.org/drawingml/2006/main">
              <a:ext uri="{FF2B5EF4-FFF2-40B4-BE49-F238E27FC236}">
                <a16:creationId xmlns:a16="http://schemas.microsoft.com/office/drawing/2014/main" id="{68F55831-FFA6-481C-A9D4-096040331246}"/>
              </a:ext>
            </a:extLst>
          </p:cNvPr>
          <p:cNvSpPr>
            <a:spLocks xmlns:a="http://schemas.openxmlformats.org/drawingml/2006/main" noGrp="1"/>
          </p:cNvSpPr>
          <p:nvPr/>
        </p:nvSpPr>
        <p:spPr>
          <a:xfrm xmlns:a="http://schemas.openxmlformats.org/drawingml/2006/main">
            <a:off x="609600" y="3886200"/>
            <a:ext cx="4772025" cy="14288"/>
          </a:xfrm>
          <a:prstGeom xmlns:a="http://schemas.openxmlformats.org/drawingml/2006/main" prst="rect">
            <a:avLst/>
          </a:prstGeom>
          <a:solidFill xmlns:a="http://schemas.openxmlformats.org/drawingml/2006/main">
            <a:srgbClr val="B19B86"/>
          </a:solidFill>
          <a:ln xmlns:a="http://schemas.openxmlformats.org/drawingml/2006/main" w="0">
            <a:noFill/>
            <a:prstDash val="solid"/>
          </a:ln>
        </p:spPr>
      </p:sp>
      <p:sp>
        <p:nvSpPr>
          <p:cNvPr id="6" name="layout-surface-5">
            <a:extLst xmlns:a="http://schemas.openxmlformats.org/drawingml/2006/main">
              <a:ext uri="{FF2B5EF4-FFF2-40B4-BE49-F238E27FC236}">
                <a16:creationId xmlns:a16="http://schemas.microsoft.com/office/drawing/2014/main" id="{2B258DAB-A525-4383-AD2B-191FC26B3754}"/>
              </a:ext>
            </a:extLst>
          </p:cNvPr>
          <p:cNvSpPr>
            <a:spLocks xmlns:a="http://schemas.openxmlformats.org/drawingml/2006/main" noGrp="1"/>
          </p:cNvSpPr>
          <p:nvPr/>
        </p:nvSpPr>
        <p:spPr>
          <a:xfrm xmlns:a="http://schemas.openxmlformats.org/drawingml/2006/main">
            <a:off x="6610350" y="3886200"/>
            <a:ext cx="4772025" cy="14288"/>
          </a:xfrm>
          <a:prstGeom xmlns:a="http://schemas.openxmlformats.org/drawingml/2006/main" prst="rect">
            <a:avLst/>
          </a:prstGeom>
          <a:solidFill xmlns:a="http://schemas.openxmlformats.org/drawingml/2006/main">
            <a:srgbClr val="B19B86"/>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A0C71718-A812-4DCB-AE46-48A1D4873D8A}"/>
              </a:ext>
            </a:extLst>
          </p:cNvPr>
          <p:cNvSpPr>
            <a:spLocks xmlns:a="http://schemas.openxmlformats.org/drawingml/2006/main" noGrp="1"/>
          </p:cNvSpPr>
          <p:nvPr/>
        </p:nvSpPr>
        <p:spPr>
          <a:xfrm xmlns:a="http://schemas.openxmlformats.org/drawingml/2006/main">
            <a:off x="609600" y="4171950"/>
            <a:ext cx="47720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250" b="1">
                <a:solidFill>
                  <a:srgbClr val="52274b"/>
                </a:solidFill>
                <a:latin typeface="Nimbus Sans"/>
                <a:ea typeface="Nimbus Sans"/>
                <a:cs typeface="Nimbus Sans"/>
              </a:defRPr>
            </a:defPPr>
          </a:lstStyle>
          <a:p xmlns:a="http://schemas.openxmlformats.org/drawingml/2006/main">
            <a:pPr algn="l">
              <a:buNone/>
              <a:defRPr sz="2250" b="1">
                <a:solidFill>
                  <a:srgbClr val="52274b"/>
                </a:solidFill>
                <a:latin typeface="Nimbus Sans"/>
                <a:ea typeface="Nimbus Sans"/>
                <a:cs typeface="Nimbus Sans"/>
              </a:defRPr>
            </a:pPr>
            <a:r>
              <a:rPr sz="2250" b="1">
                <a:solidFill>
                  <a:srgbClr val="52274b"/>
                </a:solidFill>
                <a:latin typeface="Nimbus Sans"/>
                <a:ea typeface="Nimbus Sans"/>
                <a:cs typeface="Nimbus Sans"/>
              </a:rPr>
              <a:t>State scholarship tax credits</a:t>
            </a:r>
          </a:p>
        </p:txBody>
      </p:sp>
      <p:sp>
        <p:nvSpPr>
          <p:cNvPr id="8" name="text-7">
            <a:extLst xmlns:a="http://schemas.openxmlformats.org/drawingml/2006/main">
              <a:ext uri="{FF2B5EF4-FFF2-40B4-BE49-F238E27FC236}">
                <a16:creationId xmlns:a16="http://schemas.microsoft.com/office/drawing/2014/main" id="{38B4811C-26B3-42F3-9774-5DFCD2224E84}"/>
              </a:ext>
            </a:extLst>
          </p:cNvPr>
          <p:cNvSpPr>
            <a:spLocks xmlns:a="http://schemas.openxmlformats.org/drawingml/2006/main" noGrp="1"/>
          </p:cNvSpPr>
          <p:nvPr/>
        </p:nvSpPr>
        <p:spPr>
          <a:xfrm xmlns:a="http://schemas.openxmlformats.org/drawingml/2006/main">
            <a:off x="609600" y="4962525"/>
            <a:ext cx="4772025" cy="1171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025" b="0">
                <a:solidFill>
                  <a:srgbClr val="2A2727"/>
                </a:solidFill>
                <a:latin typeface="Nimbus Sans"/>
                <a:ea typeface="Nimbus Sans"/>
                <a:cs typeface="Nimbus Sans"/>
              </a:defRPr>
            </a:defPPr>
          </a:lstStyle>
          <a:p xmlns:a="http://schemas.openxmlformats.org/drawingml/2006/main">
            <a:pPr algn="l">
              <a:buNone/>
              <a:defRPr sz="2025" b="0">
                <a:solidFill>
                  <a:srgbClr val="2A2727"/>
                </a:solidFill>
                <a:latin typeface="Nimbus Sans"/>
                <a:ea typeface="Nimbus Sans"/>
                <a:cs typeface="Nimbus Sans"/>
              </a:defRPr>
            </a:pPr>
            <a:r>
              <a:rPr sz="2025" b="0">
                <a:solidFill>
                  <a:srgbClr val="2A2727"/>
                </a:solidFill>
                <a:latin typeface="Nimbus Sans"/>
                <a:ea typeface="Nimbus Sans"/>
                <a:cs typeface="Nimbus Sans"/>
              </a:rPr>
              <a:t>Arizona enacted the first state program. Other states later used tax credits to encourage scholarship donations.</a:t>
            </a:r>
          </a:p>
        </p:txBody>
      </p:sp>
      <p:sp>
        <p:nvSpPr>
          <p:cNvPr id="9" name="text-8">
            <a:extLst xmlns:a="http://schemas.openxmlformats.org/drawingml/2006/main">
              <a:ext uri="{FF2B5EF4-FFF2-40B4-BE49-F238E27FC236}">
                <a16:creationId xmlns:a16="http://schemas.microsoft.com/office/drawing/2014/main" id="{231D2C66-A023-4BA0-8CAD-26DC68F4EAEE}"/>
              </a:ext>
            </a:extLst>
          </p:cNvPr>
          <p:cNvSpPr>
            <a:spLocks xmlns:a="http://schemas.openxmlformats.org/drawingml/2006/main" noGrp="1"/>
          </p:cNvSpPr>
          <p:nvPr/>
        </p:nvSpPr>
        <p:spPr>
          <a:xfrm xmlns:a="http://schemas.openxmlformats.org/drawingml/2006/main">
            <a:off x="6610350" y="4171950"/>
            <a:ext cx="47720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250" b="1">
                <a:solidFill>
                  <a:srgbClr val="52274b"/>
                </a:solidFill>
                <a:latin typeface="Nimbus Sans"/>
                <a:ea typeface="Nimbus Sans"/>
                <a:cs typeface="Nimbus Sans"/>
              </a:defRPr>
            </a:defPPr>
          </a:lstStyle>
          <a:p xmlns:a="http://schemas.openxmlformats.org/drawingml/2006/main">
            <a:pPr algn="l">
              <a:buNone/>
              <a:defRPr sz="2250" b="1">
                <a:solidFill>
                  <a:srgbClr val="52274b"/>
                </a:solidFill>
                <a:latin typeface="Nimbus Sans"/>
                <a:ea typeface="Nimbus Sans"/>
                <a:cs typeface="Nimbus Sans"/>
              </a:defRPr>
            </a:pPr>
            <a:r>
              <a:rPr sz="2250" b="1">
                <a:solidFill>
                  <a:srgbClr val="52274b"/>
                </a:solidFill>
                <a:latin typeface="Nimbus Sans"/>
                <a:ea typeface="Nimbus Sans"/>
                <a:cs typeface="Nimbus Sans"/>
              </a:rPr>
              <a:t>A federal proposal</a:t>
            </a:r>
          </a:p>
        </p:txBody>
      </p:sp>
      <p:sp>
        <p:nvSpPr>
          <p:cNvPr id="10" name="text-9">
            <a:extLst xmlns:a="http://schemas.openxmlformats.org/drawingml/2006/main">
              <a:ext uri="{FF2B5EF4-FFF2-40B4-BE49-F238E27FC236}">
                <a16:creationId xmlns:a16="http://schemas.microsoft.com/office/drawing/2014/main" id="{1A037FEE-492B-48D0-9B77-4B636687AA31}"/>
              </a:ext>
            </a:extLst>
          </p:cNvPr>
          <p:cNvSpPr>
            <a:spLocks xmlns:a="http://schemas.openxmlformats.org/drawingml/2006/main" noGrp="1"/>
          </p:cNvSpPr>
          <p:nvPr/>
        </p:nvSpPr>
        <p:spPr>
          <a:xfrm xmlns:a="http://schemas.openxmlformats.org/drawingml/2006/main">
            <a:off x="6610350" y="4962525"/>
            <a:ext cx="4772025" cy="1171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025" b="0">
                <a:solidFill>
                  <a:srgbClr val="2A2727"/>
                </a:solidFill>
                <a:latin typeface="Nimbus Sans"/>
                <a:ea typeface="Nimbus Sans"/>
                <a:cs typeface="Nimbus Sans"/>
              </a:defRPr>
            </a:defPPr>
          </a:lstStyle>
          <a:p xmlns:a="http://schemas.openxmlformats.org/drawingml/2006/main">
            <a:pPr algn="l">
              <a:buNone/>
              <a:defRPr sz="2025" b="0">
                <a:solidFill>
                  <a:srgbClr val="2A2727"/>
                </a:solidFill>
                <a:latin typeface="Nimbus Sans"/>
                <a:ea typeface="Nimbus Sans"/>
                <a:cs typeface="Nimbus Sans"/>
              </a:defRPr>
            </a:pPr>
            <a:r>
              <a:rPr sz="2025" b="0">
                <a:solidFill>
                  <a:srgbClr val="2A2727"/>
                </a:solidFill>
                <a:latin typeface="Nimbus Sans"/>
                <a:ea typeface="Nimbus Sans"/>
                <a:cs typeface="Nimbus Sans"/>
              </a:rPr>
              <a:t>The Educational Choice for Children Act proposed a federal credit for gifts to nonprofit scholarship organizations.</a:t>
            </a:r>
          </a:p>
        </p:txBody>
      </p:sp>
      <p:sp>
        <p:nvSpPr>
          <p:cNvPr id="11" name="text-10">
            <a:extLst xmlns:a="http://schemas.openxmlformats.org/drawingml/2006/main">
              <a:ext uri="{FF2B5EF4-FFF2-40B4-BE49-F238E27FC236}">
                <a16:creationId xmlns:a16="http://schemas.microsoft.com/office/drawing/2014/main" id="{C18063E8-324E-4146-85A0-BD3508C05911}"/>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06</a:t>
            </a:r>
          </a:p>
        </p:txBody>
      </p:sp>
    </p:spTree>
    <p:extLst>
      <p:ext uri="{BB962C8B-B14F-4D97-AF65-F5344CB8AC3E}">
        <p14:creationId xmlns:p14="http://schemas.microsoft.com/office/powerpoint/2010/main" val="1443349903"/>
      </p:ext>
    </p:extLst>
  </p:cSld>
</p:sld>
</file>

<file path=ppt/slides/slide7.xml><?xml version="1.0" encoding="utf-8"?>
<p:sld xmlns:p="http://schemas.openxmlformats.org/presentationml/2006/main">
  <p:cSld>
    <p:bg>
      <p:bgPr>
        <a:solidFill xmlns:a="http://schemas.openxmlformats.org/drawingml/2006/main">
          <a:srgbClr val="52274b"/>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27390B2C-5DBE-47B1-9313-D15CD2EAE22F}"/>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900" b="0">
                <a:solidFill>
                  <a:srgbClr val="FFFFFF"/>
                </a:solidFill>
                <a:latin typeface="Bitstream Charter"/>
                <a:ea typeface="Bitstream Charter"/>
                <a:cs typeface="Bitstream Charter"/>
              </a:defRPr>
            </a:defPPr>
          </a:lstStyle>
          <a:p xmlns:a="http://schemas.openxmlformats.org/drawingml/2006/main">
            <a:pPr algn="l">
              <a:buNone/>
              <a:defRPr sz="3900" b="0">
                <a:solidFill>
                  <a:srgbClr val="FFFFFF"/>
                </a:solidFill>
                <a:latin typeface="Bitstream Charter"/>
                <a:ea typeface="Bitstream Charter"/>
                <a:cs typeface="Bitstream Charter"/>
              </a:defRPr>
            </a:pPr>
            <a:r>
              <a:rPr sz="3900" b="0">
                <a:solidFill>
                  <a:srgbClr val="FFFFFF"/>
                </a:solidFill>
                <a:latin typeface="Bitstream Charter"/>
                <a:ea typeface="Bitstream Charter"/>
                <a:cs typeface="Bitstream Charter"/>
              </a:rPr>
              <a:t>From legislation to launch</a:t>
            </a:r>
          </a:p>
        </p:txBody>
      </p:sp>
      <p:sp>
        <p:nvSpPr>
          <p:cNvPr id="2" name="text-1">
            <a:extLst xmlns:a="http://schemas.openxmlformats.org/drawingml/2006/main">
              <a:ext uri="{FF2B5EF4-FFF2-40B4-BE49-F238E27FC236}">
                <a16:creationId xmlns:a16="http://schemas.microsoft.com/office/drawing/2014/main" id="{7B2D366B-6D85-4C8C-98E3-1E46C96CD811}"/>
              </a:ext>
            </a:extLst>
          </p:cNvPr>
          <p:cNvSpPr>
            <a:spLocks xmlns:a="http://schemas.openxmlformats.org/drawingml/2006/main" noGrp="1"/>
          </p:cNvSpPr>
          <p:nvPr/>
        </p:nvSpPr>
        <p:spPr>
          <a:xfrm xmlns:a="http://schemas.openxmlformats.org/drawingml/2006/main">
            <a:off x="609600" y="1495425"/>
            <a:ext cx="1089660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950" b="0">
                <a:solidFill>
                  <a:srgbClr val="f1c961"/>
                </a:solidFill>
                <a:latin typeface="Nimbus Sans"/>
                <a:ea typeface="Nimbus Sans"/>
                <a:cs typeface="Nimbus Sans"/>
              </a:defRPr>
            </a:defPPr>
          </a:lstStyle>
          <a:p xmlns:a="http://schemas.openxmlformats.org/drawingml/2006/main">
            <a:pPr algn="l">
              <a:buNone/>
              <a:defRPr sz="1950" b="0">
                <a:solidFill>
                  <a:srgbClr val="f1c961"/>
                </a:solidFill>
                <a:latin typeface="Nimbus Sans"/>
                <a:ea typeface="Nimbus Sans"/>
                <a:cs typeface="Nimbus Sans"/>
              </a:defRPr>
            </a:pPr>
            <a:r>
              <a:rPr sz="1950" b="0">
                <a:solidFill>
                  <a:srgbClr val="f1c961"/>
                </a:solidFill>
                <a:latin typeface="Nimbus Sans"/>
                <a:ea typeface="Nimbus Sans"/>
                <a:cs typeface="Nimbus Sans"/>
              </a:rPr>
              <a:t>The first federal tax credit for donations to K–12 scholarship organizations</a:t>
            </a:r>
          </a:p>
        </p:txBody>
      </p:sp>
      <p:sp>
        <p:nvSpPr>
          <p:cNvPr id="3" name="text-2">
            <a:extLst xmlns:a="http://schemas.openxmlformats.org/drawingml/2006/main">
              <a:ext uri="{FF2B5EF4-FFF2-40B4-BE49-F238E27FC236}">
                <a16:creationId xmlns:a16="http://schemas.microsoft.com/office/drawing/2014/main" id="{90F4776E-E278-48A2-95A9-550D17713E54}"/>
              </a:ext>
            </a:extLst>
          </p:cNvPr>
          <p:cNvSpPr>
            <a:spLocks xmlns:a="http://schemas.openxmlformats.org/drawingml/2006/main" noGrp="1"/>
          </p:cNvSpPr>
          <p:nvPr/>
        </p:nvSpPr>
        <p:spPr>
          <a:xfrm xmlns:a="http://schemas.openxmlformats.org/drawingml/2006/main">
            <a:off x="609600" y="2495550"/>
            <a:ext cx="3267075" cy="1181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975" b="0">
                <a:solidFill>
                  <a:srgbClr val="FFFFFF"/>
                </a:solidFill>
                <a:latin typeface="Bitstream Charter"/>
                <a:ea typeface="Bitstream Charter"/>
                <a:cs typeface="Bitstream Charter"/>
              </a:defRPr>
            </a:defPPr>
          </a:lstStyle>
          <a:p xmlns:a="http://schemas.openxmlformats.org/drawingml/2006/main">
            <a:pPr algn="l">
              <a:buNone/>
              <a:defRPr sz="3975" b="0">
                <a:solidFill>
                  <a:srgbClr val="FFFFFF"/>
                </a:solidFill>
                <a:latin typeface="Bitstream Charter"/>
                <a:ea typeface="Bitstream Charter"/>
                <a:cs typeface="Bitstream Charter"/>
              </a:defRPr>
            </a:pPr>
            <a:r>
              <a:rPr sz="3975" b="0">
                <a:solidFill>
                  <a:srgbClr val="FFFFFF"/>
                </a:solidFill>
                <a:latin typeface="Bitstream Charter"/>
                <a:ea typeface="Bitstream Charter"/>
                <a:cs typeface="Bitstream Charter"/>
              </a:rPr>
              <a:t>July 4</a:t>
            </a:r>
          </a:p>
          <a:p xmlns:a="http://schemas.openxmlformats.org/drawingml/2006/main">
            <a:pPr algn="l">
              <a:buNone/>
              <a:defRPr sz="3975" b="0">
                <a:solidFill>
                  <a:srgbClr val="FFFFFF"/>
                </a:solidFill>
                <a:latin typeface="Bitstream Charter"/>
                <a:ea typeface="Bitstream Charter"/>
                <a:cs typeface="Bitstream Charter"/>
              </a:defRPr>
            </a:pPr>
            <a:r>
              <a:rPr sz="3975" b="0">
                <a:solidFill>
                  <a:srgbClr val="FFFFFF"/>
                </a:solidFill>
                <a:latin typeface="Bitstream Charter"/>
                <a:ea typeface="Bitstream Charter"/>
                <a:cs typeface="Bitstream Charter"/>
              </a:rPr>
              <a:t>2025</a:t>
            </a:r>
          </a:p>
        </p:txBody>
      </p:sp>
      <p:sp>
        <p:nvSpPr>
          <p:cNvPr id="4" name="layout-surface-3">
            <a:extLst xmlns:a="http://schemas.openxmlformats.org/drawingml/2006/main">
              <a:ext uri="{FF2B5EF4-FFF2-40B4-BE49-F238E27FC236}">
                <a16:creationId xmlns:a16="http://schemas.microsoft.com/office/drawing/2014/main" id="{38C54618-BD19-4CA5-A02F-1FC17E6403FE}"/>
              </a:ext>
            </a:extLst>
          </p:cNvPr>
          <p:cNvSpPr>
            <a:spLocks xmlns:a="http://schemas.openxmlformats.org/drawingml/2006/main" noGrp="1"/>
          </p:cNvSpPr>
          <p:nvPr/>
        </p:nvSpPr>
        <p:spPr>
          <a:xfrm xmlns:a="http://schemas.openxmlformats.org/drawingml/2006/main">
            <a:off x="609600" y="3933825"/>
            <a:ext cx="3219450" cy="14288"/>
          </a:xfrm>
          <a:prstGeom xmlns:a="http://schemas.openxmlformats.org/drawingml/2006/main" prst="rect">
            <a:avLst/>
          </a:prstGeom>
          <a:solidFill xmlns:a="http://schemas.openxmlformats.org/drawingml/2006/main">
            <a:srgbClr val="f1c961"/>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EC7B8FC0-E71F-469D-A5CF-C75159C153D0}"/>
              </a:ext>
            </a:extLst>
          </p:cNvPr>
          <p:cNvSpPr>
            <a:spLocks xmlns:a="http://schemas.openxmlformats.org/drawingml/2006/main" noGrp="1"/>
          </p:cNvSpPr>
          <p:nvPr/>
        </p:nvSpPr>
        <p:spPr>
          <a:xfrm xmlns:a="http://schemas.openxmlformats.org/drawingml/2006/main">
            <a:off x="609600" y="4257675"/>
            <a:ext cx="3267075" cy="1457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950" b="0">
                <a:solidFill>
                  <a:srgbClr val="FFFFFF"/>
                </a:solidFill>
                <a:latin typeface="Nimbus Sans"/>
                <a:ea typeface="Nimbus Sans"/>
                <a:cs typeface="Nimbus Sans"/>
              </a:defRPr>
            </a:defPPr>
          </a:lstStyle>
          <a:p xmlns:a="http://schemas.openxmlformats.org/drawingml/2006/main">
            <a:pPr algn="l">
              <a:buNone/>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Congress enacted FSTC in the One Big Beautiful Bill Act. President Trump signed it into law.</a:t>
            </a:r>
          </a:p>
        </p:txBody>
      </p:sp>
      <p:sp>
        <p:nvSpPr>
          <p:cNvPr id="6" name="text-5">
            <a:extLst xmlns:a="http://schemas.openxmlformats.org/drawingml/2006/main">
              <a:ext uri="{FF2B5EF4-FFF2-40B4-BE49-F238E27FC236}">
                <a16:creationId xmlns:a16="http://schemas.microsoft.com/office/drawing/2014/main" id="{518CB55B-B4EC-4D54-A835-07737B605826}"/>
              </a:ext>
            </a:extLst>
          </p:cNvPr>
          <p:cNvSpPr>
            <a:spLocks xmlns:a="http://schemas.openxmlformats.org/drawingml/2006/main" noGrp="1"/>
          </p:cNvSpPr>
          <p:nvPr/>
        </p:nvSpPr>
        <p:spPr>
          <a:xfrm xmlns:a="http://schemas.openxmlformats.org/drawingml/2006/main">
            <a:off x="4514850" y="2495550"/>
            <a:ext cx="3267075" cy="1181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975" b="0">
                <a:solidFill>
                  <a:srgbClr val="FFFFFF"/>
                </a:solidFill>
                <a:latin typeface="Bitstream Charter"/>
                <a:ea typeface="Bitstream Charter"/>
                <a:cs typeface="Bitstream Charter"/>
              </a:defRPr>
            </a:defPPr>
          </a:lstStyle>
          <a:p xmlns:a="http://schemas.openxmlformats.org/drawingml/2006/main">
            <a:pPr algn="l">
              <a:buNone/>
              <a:defRPr sz="3975" b="0">
                <a:solidFill>
                  <a:srgbClr val="FFFFFF"/>
                </a:solidFill>
                <a:latin typeface="Bitstream Charter"/>
                <a:ea typeface="Bitstream Charter"/>
                <a:cs typeface="Bitstream Charter"/>
              </a:defRPr>
            </a:pPr>
            <a:r>
              <a:rPr sz="3975" b="0">
                <a:solidFill>
                  <a:srgbClr val="FFFFFF"/>
                </a:solidFill>
                <a:latin typeface="Bitstream Charter"/>
                <a:ea typeface="Bitstream Charter"/>
                <a:cs typeface="Bitstream Charter"/>
              </a:rPr>
              <a:t>October</a:t>
            </a:r>
          </a:p>
          <a:p xmlns:a="http://schemas.openxmlformats.org/drawingml/2006/main">
            <a:pPr algn="l">
              <a:buNone/>
              <a:defRPr sz="3975" b="0">
                <a:solidFill>
                  <a:srgbClr val="FFFFFF"/>
                </a:solidFill>
                <a:latin typeface="Bitstream Charter"/>
                <a:ea typeface="Bitstream Charter"/>
                <a:cs typeface="Bitstream Charter"/>
              </a:defRPr>
            </a:pPr>
            <a:r>
              <a:rPr sz="3975" b="0">
                <a:solidFill>
                  <a:srgbClr val="FFFFFF"/>
                </a:solidFill>
                <a:latin typeface="Bitstream Charter"/>
                <a:ea typeface="Bitstream Charter"/>
                <a:cs typeface="Bitstream Charter"/>
              </a:rPr>
              <a:t>2026</a:t>
            </a:r>
          </a:p>
        </p:txBody>
      </p:sp>
      <p:sp>
        <p:nvSpPr>
          <p:cNvPr id="7" name="layout-surface-6">
            <a:extLst xmlns:a="http://schemas.openxmlformats.org/drawingml/2006/main">
              <a:ext uri="{FF2B5EF4-FFF2-40B4-BE49-F238E27FC236}">
                <a16:creationId xmlns:a16="http://schemas.microsoft.com/office/drawing/2014/main" id="{3B8FB628-3BA2-4CCF-AD17-06423B95E2D2}"/>
              </a:ext>
            </a:extLst>
          </p:cNvPr>
          <p:cNvSpPr>
            <a:spLocks xmlns:a="http://schemas.openxmlformats.org/drawingml/2006/main" noGrp="1"/>
          </p:cNvSpPr>
          <p:nvPr/>
        </p:nvSpPr>
        <p:spPr>
          <a:xfrm xmlns:a="http://schemas.openxmlformats.org/drawingml/2006/main">
            <a:off x="4514850" y="3933825"/>
            <a:ext cx="3219450" cy="14288"/>
          </a:xfrm>
          <a:prstGeom xmlns:a="http://schemas.openxmlformats.org/drawingml/2006/main" prst="rect">
            <a:avLst/>
          </a:prstGeom>
          <a:solidFill xmlns:a="http://schemas.openxmlformats.org/drawingml/2006/main">
            <a:srgbClr val="f1c961"/>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AB97B251-1AD1-4370-B622-29FAA53EFA61}"/>
              </a:ext>
            </a:extLst>
          </p:cNvPr>
          <p:cNvSpPr>
            <a:spLocks xmlns:a="http://schemas.openxmlformats.org/drawingml/2006/main" noGrp="1"/>
          </p:cNvSpPr>
          <p:nvPr/>
        </p:nvSpPr>
        <p:spPr>
          <a:xfrm xmlns:a="http://schemas.openxmlformats.org/drawingml/2006/main">
            <a:off x="4514850" y="4257675"/>
            <a:ext cx="3267075" cy="1457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950" b="0">
                <a:solidFill>
                  <a:srgbClr val="FFFFFF"/>
                </a:solidFill>
                <a:latin typeface="Nimbus Sans"/>
                <a:ea typeface="Nimbus Sans"/>
                <a:cs typeface="Nimbus Sans"/>
              </a:defRPr>
            </a:defPPr>
          </a:lstStyle>
          <a:p xmlns:a="http://schemas.openxmlformats.org/drawingml/2006/main">
            <a:pPr algn="l">
              <a:buNone/>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Treasury and the IRS released implementation rules, including proposed treatment of joint filers.</a:t>
            </a:r>
          </a:p>
        </p:txBody>
      </p:sp>
      <p:sp>
        <p:nvSpPr>
          <p:cNvPr id="9" name="text-8">
            <a:extLst xmlns:a="http://schemas.openxmlformats.org/drawingml/2006/main">
              <a:ext uri="{FF2B5EF4-FFF2-40B4-BE49-F238E27FC236}">
                <a16:creationId xmlns:a16="http://schemas.microsoft.com/office/drawing/2014/main" id="{ECB438C4-870E-4297-AEA8-5BECC8990EFE}"/>
              </a:ext>
            </a:extLst>
          </p:cNvPr>
          <p:cNvSpPr>
            <a:spLocks xmlns:a="http://schemas.openxmlformats.org/drawingml/2006/main" noGrp="1"/>
          </p:cNvSpPr>
          <p:nvPr/>
        </p:nvSpPr>
        <p:spPr>
          <a:xfrm xmlns:a="http://schemas.openxmlformats.org/drawingml/2006/main">
            <a:off x="8420100" y="2495550"/>
            <a:ext cx="3267075" cy="1181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975" b="0">
                <a:solidFill>
                  <a:srgbClr val="FFFFFF"/>
                </a:solidFill>
                <a:latin typeface="Bitstream Charter"/>
                <a:ea typeface="Bitstream Charter"/>
                <a:cs typeface="Bitstream Charter"/>
              </a:defRPr>
            </a:defPPr>
          </a:lstStyle>
          <a:p xmlns:a="http://schemas.openxmlformats.org/drawingml/2006/main">
            <a:pPr algn="l">
              <a:buNone/>
              <a:defRPr sz="3975" b="0">
                <a:solidFill>
                  <a:srgbClr val="FFFFFF"/>
                </a:solidFill>
                <a:latin typeface="Bitstream Charter"/>
                <a:ea typeface="Bitstream Charter"/>
                <a:cs typeface="Bitstream Charter"/>
              </a:defRPr>
            </a:pPr>
            <a:r>
              <a:rPr sz="3975" b="0">
                <a:solidFill>
                  <a:srgbClr val="FFFFFF"/>
                </a:solidFill>
                <a:latin typeface="Bitstream Charter"/>
                <a:ea typeface="Bitstream Charter"/>
                <a:cs typeface="Bitstream Charter"/>
              </a:rPr>
              <a:t>January 1</a:t>
            </a:r>
          </a:p>
          <a:p xmlns:a="http://schemas.openxmlformats.org/drawingml/2006/main">
            <a:pPr algn="l">
              <a:buNone/>
              <a:defRPr sz="3975" b="0">
                <a:solidFill>
                  <a:srgbClr val="FFFFFF"/>
                </a:solidFill>
                <a:latin typeface="Bitstream Charter"/>
                <a:ea typeface="Bitstream Charter"/>
                <a:cs typeface="Bitstream Charter"/>
              </a:defRPr>
            </a:pPr>
            <a:r>
              <a:rPr sz="3975" b="0">
                <a:solidFill>
                  <a:srgbClr val="FFFFFF"/>
                </a:solidFill>
                <a:latin typeface="Bitstream Charter"/>
                <a:ea typeface="Bitstream Charter"/>
                <a:cs typeface="Bitstream Charter"/>
              </a:rPr>
              <a:t>2027</a:t>
            </a:r>
          </a:p>
        </p:txBody>
      </p:sp>
      <p:sp>
        <p:nvSpPr>
          <p:cNvPr id="10" name="layout-surface-9">
            <a:extLst xmlns:a="http://schemas.openxmlformats.org/drawingml/2006/main">
              <a:ext uri="{FF2B5EF4-FFF2-40B4-BE49-F238E27FC236}">
                <a16:creationId xmlns:a16="http://schemas.microsoft.com/office/drawing/2014/main" id="{C6B75126-8869-4061-A983-6F9AE49F4F81}"/>
              </a:ext>
            </a:extLst>
          </p:cNvPr>
          <p:cNvSpPr>
            <a:spLocks xmlns:a="http://schemas.openxmlformats.org/drawingml/2006/main" noGrp="1"/>
          </p:cNvSpPr>
          <p:nvPr/>
        </p:nvSpPr>
        <p:spPr>
          <a:xfrm xmlns:a="http://schemas.openxmlformats.org/drawingml/2006/main">
            <a:off x="8420100" y="3933825"/>
            <a:ext cx="3219450" cy="14288"/>
          </a:xfrm>
          <a:prstGeom xmlns:a="http://schemas.openxmlformats.org/drawingml/2006/main" prst="rect">
            <a:avLst/>
          </a:prstGeom>
          <a:solidFill xmlns:a="http://schemas.openxmlformats.org/drawingml/2006/main">
            <a:srgbClr val="f1c961"/>
          </a:solidFill>
          <a:ln xmlns:a="http://schemas.openxmlformats.org/drawingml/2006/main" w="0">
            <a:noFill/>
            <a:prstDash val="solid"/>
          </a:ln>
        </p:spPr>
      </p:sp>
      <p:sp>
        <p:nvSpPr>
          <p:cNvPr id="11" name="text-10">
            <a:extLst xmlns:a="http://schemas.openxmlformats.org/drawingml/2006/main">
              <a:ext uri="{FF2B5EF4-FFF2-40B4-BE49-F238E27FC236}">
                <a16:creationId xmlns:a16="http://schemas.microsoft.com/office/drawing/2014/main" id="{B0B880C4-F8CA-45F6-AF04-4BFC08978FE0}"/>
              </a:ext>
            </a:extLst>
          </p:cNvPr>
          <p:cNvSpPr>
            <a:spLocks xmlns:a="http://schemas.openxmlformats.org/drawingml/2006/main" noGrp="1"/>
          </p:cNvSpPr>
          <p:nvPr/>
        </p:nvSpPr>
        <p:spPr>
          <a:xfrm xmlns:a="http://schemas.openxmlformats.org/drawingml/2006/main">
            <a:off x="8420100" y="4257675"/>
            <a:ext cx="3267075" cy="1457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950" b="0">
                <a:solidFill>
                  <a:srgbClr val="FFFFFF"/>
                </a:solidFill>
                <a:latin typeface="Nimbus Sans"/>
                <a:ea typeface="Nimbus Sans"/>
                <a:cs typeface="Nimbus Sans"/>
              </a:defRPr>
            </a:defPPr>
          </a:lstStyle>
          <a:p xmlns:a="http://schemas.openxmlformats.org/drawingml/2006/main">
            <a:pPr algn="l">
              <a:buNone/>
              <a:defRPr sz="1950" b="0">
                <a:solidFill>
                  <a:srgbClr val="FFFFFF"/>
                </a:solidFill>
                <a:latin typeface="Nimbus Sans"/>
                <a:ea typeface="Nimbus Sans"/>
                <a:cs typeface="Nimbus Sans"/>
              </a:defRPr>
            </a:pPr>
            <a:r>
              <a:rPr sz="1656" b="0">
                <a:solidFill>
                  <a:srgbClr val="FFFFFF"/>
                </a:solidFill>
                <a:latin typeface="Nimbus Sans"/>
                <a:ea typeface="Nimbus Sans"/>
                <a:cs typeface="Nimbus Sans"/>
              </a:rPr>
              <a:t>The school plans to open in Fall 2027. Confirm Virginia participation and SGO eligibility before presenting.</a:t>
            </a:r>
          </a:p>
        </p:txBody>
      </p:sp>
      <p:sp>
        <p:nvSpPr>
          <p:cNvPr id="12" name="text-11">
            <a:extLst xmlns:a="http://schemas.openxmlformats.org/drawingml/2006/main">
              <a:ext uri="{FF2B5EF4-FFF2-40B4-BE49-F238E27FC236}">
                <a16:creationId xmlns:a16="http://schemas.microsoft.com/office/drawing/2014/main" id="{77FFF330-7C6E-466B-BD69-CAAA38BDF0F0}"/>
              </a:ext>
            </a:extLst>
          </p:cNvPr>
          <p:cNvSpPr>
            <a:spLocks xmlns:a="http://schemas.openxmlformats.org/drawingml/2006/main" noGrp="1"/>
          </p:cNvSpPr>
          <p:nvPr/>
        </p:nvSpPr>
        <p:spPr>
          <a:xfrm xmlns:a="http://schemas.openxmlformats.org/drawingml/2006/main">
            <a:off x="609600" y="6153150"/>
            <a:ext cx="10734675"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425" b="0">
                <a:solidFill>
                  <a:srgbClr val="f1c961"/>
                </a:solidFill>
                <a:latin typeface="Nimbus Sans"/>
                <a:ea typeface="Nimbus Sans"/>
                <a:cs typeface="Nimbus Sans"/>
              </a:defRPr>
            </a:defPPr>
          </a:lstStyle>
          <a:p xmlns:a="http://schemas.openxmlformats.org/drawingml/2006/main">
            <a:pPr algn="l">
              <a:buNone/>
              <a:defRPr sz="1425" b="0">
                <a:solidFill>
                  <a:srgbClr val="f1c961"/>
                </a:solidFill>
                <a:latin typeface="Nimbus Sans"/>
                <a:ea typeface="Nimbus Sans"/>
                <a:cs typeface="Nimbus Sans"/>
              </a:defRPr>
            </a:pPr>
            <a:r>
              <a:rPr sz="1425" b="0">
                <a:solidFill>
                  <a:srgbClr val="f1c961"/>
                </a:solidFill>
                <a:latin typeface="Nimbus Sans"/>
                <a:ea typeface="Nimbus Sans"/>
                <a:cs typeface="Nimbus Sans"/>
              </a:rPr>
              <a:t>October donor and scholarship rules are proposed. IRS permits reliance for 2027. Final rules may change.</a:t>
            </a:r>
          </a:p>
        </p:txBody>
      </p:sp>
      <p:sp>
        <p:nvSpPr>
          <p:cNvPr id="13" name="text-12">
            <a:extLst xmlns:a="http://schemas.openxmlformats.org/drawingml/2006/main">
              <a:ext uri="{FF2B5EF4-FFF2-40B4-BE49-F238E27FC236}">
                <a16:creationId xmlns:a16="http://schemas.microsoft.com/office/drawing/2014/main" id="{08B2A58A-33F5-4BA6-B07F-B458E48307C3}"/>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f1c961"/>
                </a:solidFill>
                <a:latin typeface="Nimbus Sans"/>
                <a:ea typeface="Nimbus Sans"/>
                <a:cs typeface="Nimbus Sans"/>
              </a:defRPr>
            </a:defPPr>
          </a:lstStyle>
          <a:p xmlns:a="http://schemas.openxmlformats.org/drawingml/2006/main">
            <a:pPr algn="r">
              <a:buNone/>
              <a:defRPr sz="1125" b="0">
                <a:solidFill>
                  <a:srgbClr val="f1c961"/>
                </a:solidFill>
                <a:latin typeface="Nimbus Sans"/>
                <a:ea typeface="Nimbus Sans"/>
                <a:cs typeface="Nimbus Sans"/>
              </a:defRPr>
            </a:pPr>
            <a:r>
              <a:rPr sz="1125" b="0">
                <a:solidFill>
                  <a:srgbClr val="f1c961"/>
                </a:solidFill>
                <a:latin typeface="Nimbus Sans"/>
                <a:ea typeface="Nimbus Sans"/>
                <a:cs typeface="Nimbus Sans"/>
              </a:rPr>
              <a:t>07</a:t>
            </a:r>
          </a:p>
        </p:txBody>
      </p:sp>
    </p:spTree>
    <p:extLst>
      <p:ext uri="{BB962C8B-B14F-4D97-AF65-F5344CB8AC3E}">
        <p14:creationId xmlns:p14="http://schemas.microsoft.com/office/powerpoint/2010/main" val="1684265239"/>
      </p:ext>
    </p:extLst>
  </p:cSld>
</p:sld>
</file>

<file path=ppt/slides/slide8.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5666C8B9-A716-4B01-980D-4D2E72B206CC}"/>
              </a:ext>
            </a:extLst>
          </p:cNvPr>
          <p:cNvPicPr>
            <a:picLocks xmlns:a="http://schemas.openxmlformats.org/drawingml/2006/main" noChangeAspect="1"/>
          </p:cNvPicPr>
          <p:nvPr/>
        </p:nvPicPr>
        <p:blipFill>
          <a:blip xmlns:r="http://schemas.openxmlformats.org/officeDocument/2006/relationships" xmlns:a="http://schemas.openxmlformats.org/drawingml/2006/main" r:embed="Ra6780f1e83974c70"/>
          <a:stretch xmlns:a="http://schemas.openxmlformats.org/drawingml/2006/main">
            <a:fillRect l="0" t="0" r="0" b="0"/>
          </a:stretch>
        </p:blipFill>
        <p:spPr>
          <a:xfrm xmlns:a="http://schemas.openxmlformats.org/drawingml/2006/main">
            <a:off x="0" y="0"/>
            <a:ext cx="4524375" cy="68580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59775D13-963A-4C06-826B-31B44FB653C4}"/>
              </a:ext>
            </a:extLst>
          </p:cNvPr>
          <p:cNvSpPr>
            <a:spLocks xmlns:a="http://schemas.openxmlformats.org/drawingml/2006/main" noGrp="1"/>
          </p:cNvSpPr>
          <p:nvPr/>
        </p:nvSpPr>
        <p:spPr>
          <a:xfrm xmlns:a="http://schemas.openxmlformats.org/drawingml/2006/main">
            <a:off x="5105400" y="561975"/>
            <a:ext cx="6486525"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3675" b="0">
                <a:solidFill>
                  <a:srgbClr val="52274b"/>
                </a:solidFill>
                <a:latin typeface="Bitstream Charter"/>
                <a:ea typeface="Bitstream Charter"/>
                <a:cs typeface="Bitstream Charter"/>
              </a:defRPr>
            </a:defPPr>
          </a:lstStyle>
          <a:p xmlns:a="http://schemas.openxmlformats.org/drawingml/2006/main">
            <a:pPr algn="l">
              <a:buNone/>
              <a:defRPr sz="3675" b="0">
                <a:solidFill>
                  <a:srgbClr val="52274b"/>
                </a:solidFill>
                <a:latin typeface="Bitstream Charter"/>
                <a:ea typeface="Bitstream Charter"/>
                <a:cs typeface="Bitstream Charter"/>
              </a:defRPr>
            </a:pPr>
            <a:r>
              <a:rPr sz="2775" b="0">
                <a:solidFill>
                  <a:srgbClr val="52274b"/>
                </a:solidFill>
                <a:latin typeface="Bitstream Charter"/>
                <a:ea typeface="Bitstream Charter"/>
                <a:cs typeface="Bitstream Charter"/>
              </a:rPr>
              <a:t>Full tuition at Village &amp; Valor</a:t>
            </a:r>
          </a:p>
        </p:txBody>
      </p:sp>
      <p:sp>
        <p:nvSpPr>
          <p:cNvPr id="3" name="text-1">
            <a:extLst xmlns:a="http://schemas.openxmlformats.org/drawingml/2006/main">
              <a:ext uri="{FF2B5EF4-FFF2-40B4-BE49-F238E27FC236}">
                <a16:creationId xmlns:a16="http://schemas.microsoft.com/office/drawing/2014/main" id="{DFD2ABA6-F1A5-4335-B22F-833129FFAF46}"/>
              </a:ext>
            </a:extLst>
          </p:cNvPr>
          <p:cNvSpPr>
            <a:spLocks xmlns:a="http://schemas.openxmlformats.org/drawingml/2006/main" noGrp="1"/>
          </p:cNvSpPr>
          <p:nvPr/>
        </p:nvSpPr>
        <p:spPr>
          <a:xfrm xmlns:a="http://schemas.openxmlformats.org/drawingml/2006/main">
            <a:off x="5067300" y="1971675"/>
            <a:ext cx="6572250" cy="1371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8700" b="0">
                <a:solidFill>
                  <a:srgbClr val="52274b"/>
                </a:solidFill>
                <a:latin typeface="Bitstream Charter"/>
                <a:ea typeface="Bitstream Charter"/>
                <a:cs typeface="Bitstream Charter"/>
              </a:defRPr>
            </a:defPPr>
          </a:lstStyle>
          <a:p xmlns:a="http://schemas.openxmlformats.org/drawingml/2006/main">
            <a:pPr algn="l">
              <a:buNone/>
              <a:defRPr sz="8700" b="0">
                <a:solidFill>
                  <a:srgbClr val="52274b"/>
                </a:solidFill>
                <a:latin typeface="Bitstream Charter"/>
                <a:ea typeface="Bitstream Charter"/>
                <a:cs typeface="Bitstream Charter"/>
              </a:defRPr>
            </a:pPr>
            <a:r>
              <a:rPr sz="8700" b="0">
                <a:solidFill>
                  <a:srgbClr val="52274b"/>
                </a:solidFill>
                <a:latin typeface="Bitstream Charter"/>
                <a:ea typeface="Bitstream Charter"/>
                <a:cs typeface="Bitstream Charter"/>
              </a:rPr>
              <a:t>$15,000</a:t>
            </a:r>
          </a:p>
        </p:txBody>
      </p:sp>
      <p:sp>
        <p:nvSpPr>
          <p:cNvPr id="4" name="text-2">
            <a:extLst xmlns:a="http://schemas.openxmlformats.org/drawingml/2006/main">
              <a:ext uri="{FF2B5EF4-FFF2-40B4-BE49-F238E27FC236}">
                <a16:creationId xmlns:a16="http://schemas.microsoft.com/office/drawing/2014/main" id="{53E928E4-2C1D-4BE0-92CF-5B7B93C4CF68}"/>
              </a:ext>
            </a:extLst>
          </p:cNvPr>
          <p:cNvSpPr>
            <a:spLocks xmlns:a="http://schemas.openxmlformats.org/drawingml/2006/main" noGrp="1"/>
          </p:cNvSpPr>
          <p:nvPr/>
        </p:nvSpPr>
        <p:spPr>
          <a:xfrm xmlns:a="http://schemas.openxmlformats.org/drawingml/2006/main">
            <a:off x="5143500" y="3400425"/>
            <a:ext cx="6381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325" b="0">
                <a:solidFill>
                  <a:srgbClr val="5A6853"/>
                </a:solidFill>
                <a:latin typeface="Nimbus Sans"/>
                <a:ea typeface="Nimbus Sans"/>
                <a:cs typeface="Nimbus Sans"/>
              </a:defRPr>
            </a:defPPr>
          </a:lstStyle>
          <a:p xmlns:a="http://schemas.openxmlformats.org/drawingml/2006/main">
            <a:pPr algn="l">
              <a:buNone/>
              <a:defRPr sz="2325" b="0">
                <a:solidFill>
                  <a:srgbClr val="5A6853"/>
                </a:solidFill>
                <a:latin typeface="Nimbus Sans"/>
                <a:ea typeface="Nimbus Sans"/>
                <a:cs typeface="Nimbus Sans"/>
              </a:defRPr>
            </a:pPr>
            <a:r>
              <a:rPr sz="2325" b="0">
                <a:solidFill>
                  <a:srgbClr val="5A6853"/>
                </a:solidFill>
                <a:latin typeface="Nimbus Sans"/>
                <a:ea typeface="Nimbus Sans"/>
                <a:cs typeface="Nimbus Sans"/>
              </a:rPr>
              <a:t>Per student, per year</a:t>
            </a:r>
          </a:p>
        </p:txBody>
      </p:sp>
      <p:sp>
        <p:nvSpPr>
          <p:cNvPr id="5" name="layout-surface-3">
            <a:extLst xmlns:a="http://schemas.openxmlformats.org/drawingml/2006/main">
              <a:ext uri="{FF2B5EF4-FFF2-40B4-BE49-F238E27FC236}">
                <a16:creationId xmlns:a16="http://schemas.microsoft.com/office/drawing/2014/main" id="{76E97E43-8EA4-4C4C-9473-65B769721BB1}"/>
              </a:ext>
            </a:extLst>
          </p:cNvPr>
          <p:cNvSpPr>
            <a:spLocks xmlns:a="http://schemas.openxmlformats.org/drawingml/2006/main" noGrp="1"/>
          </p:cNvSpPr>
          <p:nvPr/>
        </p:nvSpPr>
        <p:spPr>
          <a:xfrm xmlns:a="http://schemas.openxmlformats.org/drawingml/2006/main">
            <a:off x="5143500" y="4210050"/>
            <a:ext cx="6286500" cy="14288"/>
          </a:xfrm>
          <a:prstGeom xmlns:a="http://schemas.openxmlformats.org/drawingml/2006/main" prst="rect">
            <a:avLst/>
          </a:prstGeom>
          <a:solidFill xmlns:a="http://schemas.openxmlformats.org/drawingml/2006/main">
            <a:srgbClr val="B19B86"/>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265C9955-1486-4D13-8C13-0511ECA643A5}"/>
              </a:ext>
            </a:extLst>
          </p:cNvPr>
          <p:cNvSpPr>
            <a:spLocks xmlns:a="http://schemas.openxmlformats.org/drawingml/2006/main" noGrp="1"/>
          </p:cNvSpPr>
          <p:nvPr/>
        </p:nvSpPr>
        <p:spPr>
          <a:xfrm xmlns:a="http://schemas.openxmlformats.org/drawingml/2006/main">
            <a:off x="5143500" y="4552950"/>
            <a:ext cx="6238875"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250" b="0">
                <a:solidFill>
                  <a:srgbClr val="52274b"/>
                </a:solidFill>
                <a:latin typeface="Nimbus Sans"/>
                <a:ea typeface="Nimbus Sans"/>
                <a:cs typeface="Nimbus Sans"/>
              </a:defRPr>
            </a:defPPr>
          </a:lstStyle>
          <a:p xmlns:a="http://schemas.openxmlformats.org/drawingml/2006/main">
            <a:pPr algn="l">
              <a:buNone/>
              <a:defRPr sz="2250" b="0">
                <a:solidFill>
                  <a:srgbClr val="52274b"/>
                </a:solidFill>
                <a:latin typeface="Nimbus Sans"/>
                <a:ea typeface="Nimbus Sans"/>
                <a:cs typeface="Nimbus Sans"/>
              </a:defRPr>
            </a:pPr>
            <a:r>
              <a:rPr sz="2250" b="0">
                <a:solidFill>
                  <a:srgbClr val="52274b"/>
                </a:solidFill>
                <a:latin typeface="Nimbus Sans"/>
                <a:ea typeface="Nimbus Sans"/>
                <a:cs typeface="Nimbus Sans"/>
              </a:rPr>
              <a:t>Some scholarships cover the full $15,000.</a:t>
            </a:r>
          </a:p>
          <a:p xmlns:a="http://schemas.openxmlformats.org/drawingml/2006/main">
            <a:pPr algn="l">
              <a:buNone/>
              <a:defRPr sz="2250" b="0">
                <a:solidFill>
                  <a:srgbClr val="52274b"/>
                </a:solidFill>
                <a:latin typeface="Nimbus Sans"/>
                <a:ea typeface="Nimbus Sans"/>
                <a:cs typeface="Nimbus Sans"/>
              </a:defRPr>
            </a:pPr>
            <a:r>
              <a:rPr sz="2250" b="0">
                <a:solidFill>
                  <a:srgbClr val="52274b"/>
                </a:solidFill>
                <a:latin typeface="Nimbus Sans"/>
                <a:ea typeface="Nimbus Sans"/>
                <a:cs typeface="Nimbus Sans"/>
              </a:rPr>
              <a:t>Others cover a smaller amount, based on a family’s financial need.</a:t>
            </a:r>
          </a:p>
        </p:txBody>
      </p:sp>
      <p:sp>
        <p:nvSpPr>
          <p:cNvPr id="7" name="text-5">
            <a:extLst xmlns:a="http://schemas.openxmlformats.org/drawingml/2006/main">
              <a:ext uri="{FF2B5EF4-FFF2-40B4-BE49-F238E27FC236}">
                <a16:creationId xmlns:a16="http://schemas.microsoft.com/office/drawing/2014/main" id="{FB397014-5D1A-48F3-8E17-18815F248003}"/>
              </a:ext>
            </a:extLst>
          </p:cNvPr>
          <p:cNvSpPr>
            <a:spLocks xmlns:a="http://schemas.openxmlformats.org/drawingml/2006/main" noGrp="1"/>
          </p:cNvSpPr>
          <p:nvPr/>
        </p:nvSpPr>
        <p:spPr>
          <a:xfrm xmlns:a="http://schemas.openxmlformats.org/drawingml/2006/main">
            <a:off x="5143500" y="6000750"/>
            <a:ext cx="623887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425" b="0">
                <a:solidFill>
                  <a:srgbClr val="5A6853"/>
                </a:solidFill>
                <a:latin typeface="Nimbus Sans"/>
                <a:ea typeface="Nimbus Sans"/>
                <a:cs typeface="Nimbus Sans"/>
              </a:defRPr>
            </a:defPPr>
          </a:lstStyle>
          <a:p xmlns:a="http://schemas.openxmlformats.org/drawingml/2006/main">
            <a:pPr algn="l">
              <a:buNone/>
              <a:defRPr sz="1425" b="0">
                <a:solidFill>
                  <a:srgbClr val="5A6853"/>
                </a:solidFill>
                <a:latin typeface="Nimbus Sans"/>
                <a:ea typeface="Nimbus Sans"/>
                <a:cs typeface="Nimbus Sans"/>
              </a:defRPr>
            </a:pPr>
            <a:r>
              <a:rPr sz="1425" b="0">
                <a:solidFill>
                  <a:srgbClr val="5A6853"/>
                </a:solidFill>
                <a:latin typeface="Nimbus Sans"/>
                <a:ea typeface="Nimbus Sans"/>
                <a:cs typeface="Nimbus Sans"/>
              </a:rPr>
              <a:t>Cost to educate: $18,000 per student per year.</a:t>
            </a:r>
          </a:p>
          <a:p xmlns:a="http://schemas.openxmlformats.org/drawingml/2006/main">
            <a:pPr algn="l">
              <a:buNone/>
              <a:defRPr sz="1425" b="0">
                <a:solidFill>
                  <a:srgbClr val="5A6853"/>
                </a:solidFill>
                <a:latin typeface="Nimbus Sans"/>
                <a:ea typeface="Nimbus Sans"/>
                <a:cs typeface="Nimbus Sans"/>
              </a:defRPr>
            </a:pPr>
            <a:r>
              <a:rPr sz="1425" b="0">
                <a:solidFill>
                  <a:srgbClr val="5A6853"/>
                </a:solidFill>
                <a:latin typeface="Nimbus Sans"/>
                <a:ea typeface="Nimbus Sans"/>
                <a:cs typeface="Nimbus Sans"/>
              </a:rPr>
              <a:t>SGO awards depend on family need and eligible expenses.</a:t>
            </a:r>
          </a:p>
        </p:txBody>
      </p:sp>
      <p:sp>
        <p:nvSpPr>
          <p:cNvPr id="8" name="text-6">
            <a:extLst xmlns:a="http://schemas.openxmlformats.org/drawingml/2006/main">
              <a:ext uri="{FF2B5EF4-FFF2-40B4-BE49-F238E27FC236}">
                <a16:creationId xmlns:a16="http://schemas.microsoft.com/office/drawing/2014/main" id="{88A96A28-C166-45E8-B5CB-0DA8E2178BCC}"/>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08</a:t>
            </a:r>
          </a:p>
        </p:txBody>
      </p:sp>
    </p:spTree>
    <p:extLst>
      <p:ext uri="{BB962C8B-B14F-4D97-AF65-F5344CB8AC3E}">
        <p14:creationId xmlns:p14="http://schemas.microsoft.com/office/powerpoint/2010/main" val="1280186363"/>
      </p:ext>
    </p:extLst>
  </p:cSld>
</p:sld>
</file>

<file path=ppt/slides/slide9.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AC5185B-5C37-4C67-93F7-07DC16A89DDA}"/>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825" b="0">
                <a:solidFill>
                  <a:srgbClr val="52274b"/>
                </a:solidFill>
                <a:latin typeface="Bitstream Charter"/>
                <a:ea typeface="Bitstream Charter"/>
                <a:cs typeface="Bitstream Charter"/>
              </a:defRPr>
            </a:defPPr>
          </a:lstStyle>
          <a:p xmlns:a="http://schemas.openxmlformats.org/drawingml/2006/main">
            <a:pPr algn="l">
              <a:buNone/>
              <a:defRPr sz="3825" b="0">
                <a:solidFill>
                  <a:srgbClr val="52274b"/>
                </a:solidFill>
                <a:latin typeface="Bitstream Charter"/>
                <a:ea typeface="Bitstream Charter"/>
                <a:cs typeface="Bitstream Charter"/>
              </a:defRPr>
            </a:pPr>
            <a:r>
              <a:rPr sz="3825" b="0">
                <a:solidFill>
                  <a:srgbClr val="52274b"/>
                </a:solidFill>
                <a:latin typeface="Bitstream Charter"/>
                <a:ea typeface="Bitstream Charter"/>
                <a:cs typeface="Bitstream Charter"/>
              </a:rPr>
              <a:t>Scholarships reflect family need</a:t>
            </a:r>
          </a:p>
        </p:txBody>
      </p:sp>
      <p:sp>
        <p:nvSpPr>
          <p:cNvPr id="2" name="text-1">
            <a:extLst xmlns:a="http://schemas.openxmlformats.org/drawingml/2006/main">
              <a:ext uri="{FF2B5EF4-FFF2-40B4-BE49-F238E27FC236}">
                <a16:creationId xmlns:a16="http://schemas.microsoft.com/office/drawing/2014/main" id="{545B78A2-BC7A-4C21-88BB-8E8545FD4520}"/>
              </a:ext>
            </a:extLst>
          </p:cNvPr>
          <p:cNvSpPr>
            <a:spLocks xmlns:a="http://schemas.openxmlformats.org/drawingml/2006/main" noGrp="1"/>
          </p:cNvSpPr>
          <p:nvPr/>
        </p:nvSpPr>
        <p:spPr>
          <a:xfrm xmlns:a="http://schemas.openxmlformats.org/drawingml/2006/main">
            <a:off x="609600" y="1438275"/>
            <a:ext cx="109347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025" b="0">
                <a:solidFill>
                  <a:srgbClr val="5A6853"/>
                </a:solidFill>
                <a:latin typeface="Nimbus Sans"/>
                <a:ea typeface="Nimbus Sans"/>
                <a:cs typeface="Nimbus Sans"/>
              </a:defRPr>
            </a:defPPr>
          </a:lstStyle>
          <a:p xmlns:a="http://schemas.openxmlformats.org/drawingml/2006/main">
            <a:pPr algn="l">
              <a:buNone/>
              <a:defRPr sz="2025" b="0">
                <a:solidFill>
                  <a:srgbClr val="5A6853"/>
                </a:solidFill>
                <a:latin typeface="Nimbus Sans"/>
                <a:ea typeface="Nimbus Sans"/>
                <a:cs typeface="Nimbus Sans"/>
              </a:defRPr>
            </a:pPr>
            <a:r>
              <a:rPr sz="1739" b="0">
                <a:solidFill>
                  <a:srgbClr val="5A6853"/>
                </a:solidFill>
                <a:latin typeface="Nimbus Sans"/>
                <a:ea typeface="Nimbus Sans"/>
                <a:cs typeface="Nimbus Sans"/>
              </a:rPr>
              <a:t>Illustrative awards toward Village &amp; Valor’s $15,000 annual tuition</a:t>
            </a:r>
          </a:p>
        </p:txBody>
      </p:sp>
      <p:sp>
        <p:nvSpPr>
          <p:cNvPr id="4" name="text-2">
            <a:extLst xmlns:a="http://schemas.openxmlformats.org/drawingml/2006/main">
              <a:ext uri="{FF2B5EF4-FFF2-40B4-BE49-F238E27FC236}">
                <a16:creationId xmlns:a16="http://schemas.microsoft.com/office/drawing/2014/main" id="{014DDBC4-E8C5-4CC9-9B11-71C8645FCB16}"/>
              </a:ext>
            </a:extLst>
          </p:cNvPr>
          <p:cNvSpPr>
            <a:spLocks xmlns:a="http://schemas.openxmlformats.org/drawingml/2006/main" noGrp="1"/>
          </p:cNvSpPr>
          <p:nvPr/>
        </p:nvSpPr>
        <p:spPr>
          <a:xfrm xmlns:a="http://schemas.openxmlformats.org/drawingml/2006/main">
            <a:off x="609600" y="5810250"/>
            <a:ext cx="10934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175" b="1">
                <a:solidFill>
                  <a:srgbClr val="52274b"/>
                </a:solidFill>
                <a:latin typeface="Nimbus Sans"/>
                <a:ea typeface="Nimbus Sans"/>
                <a:cs typeface="Nimbus Sans"/>
              </a:defRPr>
            </a:defPPr>
          </a:lstStyle>
          <a:p xmlns:a="http://schemas.openxmlformats.org/drawingml/2006/main">
            <a:pPr algn="l">
              <a:buNone/>
              <a:defRPr sz="2175" b="1">
                <a:solidFill>
                  <a:srgbClr val="52274b"/>
                </a:solidFill>
                <a:latin typeface="Nimbus Sans"/>
                <a:ea typeface="Nimbus Sans"/>
                <a:cs typeface="Nimbus Sans"/>
              </a:defRPr>
            </a:pPr>
            <a:r>
              <a:rPr sz="2095" b="1">
                <a:solidFill>
                  <a:srgbClr val="52274b"/>
                </a:solidFill>
                <a:latin typeface="Nimbus Sans"/>
                <a:ea typeface="Nimbus Sans"/>
                <a:cs typeface="Nimbus Sans"/>
              </a:rPr>
              <a:t>One student may need $15,000. Another may need $7,500 or $3,750.</a:t>
            </a:r>
          </a:p>
        </p:txBody>
      </p:sp>
      <p:sp>
        <p:nvSpPr>
          <p:cNvPr id="5" name="text-3">
            <a:extLst xmlns:a="http://schemas.openxmlformats.org/drawingml/2006/main">
              <a:ext uri="{FF2B5EF4-FFF2-40B4-BE49-F238E27FC236}">
                <a16:creationId xmlns:a16="http://schemas.microsoft.com/office/drawing/2014/main" id="{CCAB0A29-076B-4180-B594-160A8ED0C236}"/>
              </a:ext>
            </a:extLst>
          </p:cNvPr>
          <p:cNvSpPr>
            <a:spLocks xmlns:a="http://schemas.openxmlformats.org/drawingml/2006/main" noGrp="1"/>
          </p:cNvSpPr>
          <p:nvPr/>
        </p:nvSpPr>
        <p:spPr>
          <a:xfrm xmlns:a="http://schemas.openxmlformats.org/drawingml/2006/main">
            <a:off x="609600" y="6276975"/>
            <a:ext cx="10620375"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425" b="0">
                <a:solidFill>
                  <a:srgbClr val="5A6853"/>
                </a:solidFill>
                <a:latin typeface="Nimbus Sans"/>
                <a:ea typeface="Nimbus Sans"/>
                <a:cs typeface="Nimbus Sans"/>
              </a:defRPr>
            </a:defPPr>
          </a:lstStyle>
          <a:p xmlns:a="http://schemas.openxmlformats.org/drawingml/2006/main">
            <a:pPr algn="l">
              <a:buNone/>
              <a:defRPr sz="1425" b="0">
                <a:solidFill>
                  <a:srgbClr val="5A6853"/>
                </a:solidFill>
                <a:latin typeface="Nimbus Sans"/>
                <a:ea typeface="Nimbus Sans"/>
                <a:cs typeface="Nimbus Sans"/>
              </a:defRPr>
            </a:pPr>
            <a:r>
              <a:rPr sz="1425" b="0">
                <a:solidFill>
                  <a:srgbClr val="5A6853"/>
                </a:solidFill>
                <a:latin typeface="Nimbus Sans"/>
                <a:ea typeface="Nimbus Sans"/>
                <a:cs typeface="Nimbus Sans"/>
              </a:rPr>
              <a:t>The SGO reviews each family and sets the award. These examples do not establish federal income tiers.</a:t>
            </a:r>
          </a:p>
        </p:txBody>
      </p:sp>
      <p:sp>
        <p:nvSpPr>
          <p:cNvPr id="6" name="text-4">
            <a:extLst xmlns:a="http://schemas.openxmlformats.org/drawingml/2006/main">
              <a:ext uri="{FF2B5EF4-FFF2-40B4-BE49-F238E27FC236}">
                <a16:creationId xmlns:a16="http://schemas.microsoft.com/office/drawing/2014/main" id="{6EDDAE8A-5E17-49FC-B611-6E0FF88D5DEA}"/>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09</a:t>
            </a:r>
          </a:p>
        </p:txBody>
      </p:sp>
      <p:graphicFrame>
        <p:nvGraphicFramePr>
          <p:cNvPr id="8" name="Chart">
            <a:extLst xmlns:a="http://schemas.openxmlformats.org/drawingml/2006/main">
              <a:ext uri="{FF2B5EF4-FFF2-40B4-BE49-F238E27FC236}">
                <a16:creationId xmlns:a16="http://schemas.microsoft.com/office/drawing/2014/main" id="{E5591832-4F04-4851-833D-D5BE946157D7}"/>
              </a:ext>
            </a:extLst>
          </p:cNvPr>
          <p:cNvGraphicFramePr/>
          <p:nvPr/>
        </p:nvGraphicFramePr>
        <p:xfrm>
          <a:off xmlns:a="http://schemas.openxmlformats.org/drawingml/2006/main" x="609600" y="2190750"/>
          <a:ext xmlns:a="http://schemas.openxmlformats.org/drawingml/2006/main" cx="10906125" cy="3305175"/>
        </p:xfrm>
        <a:graphic xmlns:a="http://schemas.openxmlformats.org/drawingml/2006/main">
          <a:graphicData uri="http://schemas.openxmlformats.org/drawingml/2006/chart">
            <c:chart xmlns:r="http://schemas.openxmlformats.org/officeDocument/2006/relationships" xmlns:c="http://schemas.openxmlformats.org/drawingml/2006/chart" r:id="Ra9a70b0f8ceb4525"/>
          </a:graphicData>
        </a:graphic>
      </p:graphicFrame>
    </p:spTree>
    <p:extLst>
      <p:ext uri="{BB962C8B-B14F-4D97-AF65-F5344CB8AC3E}">
        <p14:creationId xmlns:p14="http://schemas.microsoft.com/office/powerpoint/2010/main" val="208101192"/>
      </p:ext>
    </p:extLst>
  </p:cSld>
</p:sld>
</file>

<file path=ppt/slides/slide10.xml><?xml version="1.0" encoding="utf-8"?>
<p:sld xmlns:p="http://schemas.openxmlformats.org/presentationml/2006/main">
  <p:cSld>
    <p:bg>
      <p:bgPr>
        <a:solidFill xmlns:a="http://schemas.openxmlformats.org/drawingml/2006/main">
          <a:srgbClr val="f1c961"/>
        </a:solidFill>
      </p:bgPr>
    </p:bg>
    <p:spTree>
      <p:nvGrpSpPr>
        <p:cNvPr id="1" name=""/>
        <p:cNvGrpSpPr/>
        <p:nvPr/>
      </p:nvGrpSpPr>
      <p:grpSpPr>
        <a:xfrm xmlns:a="http://schemas.openxmlformats.org/drawingml/2006/main"/>
      </p:grpSpPr>
      <p:sp>
        <p:nvSpPr>
          <p:cNvPr id="16" name="text-0">
            <a:extLst xmlns:a="http://schemas.openxmlformats.org/drawingml/2006/main">
              <a:ext uri="{FF2B5EF4-FFF2-40B4-BE49-F238E27FC236}">
                <a16:creationId xmlns:a16="http://schemas.microsoft.com/office/drawing/2014/main" id="{8E6C2A80-0767-4989-BBB7-002F79EE5630}"/>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4125" b="0">
                <a:solidFill>
                  <a:srgbClr val="52274b"/>
                </a:solidFill>
                <a:latin typeface="Bitstream Charter"/>
                <a:ea typeface="Bitstream Charter"/>
                <a:cs typeface="Bitstream Charter"/>
              </a:defRPr>
            </a:defPPr>
          </a:lstStyle>
          <a:p xmlns:a="http://schemas.openxmlformats.org/drawingml/2006/main">
            <a:pPr algn="l">
              <a:buNone/>
              <a:defRPr sz="4125" b="0">
                <a:solidFill>
                  <a:srgbClr val="52274b"/>
                </a:solidFill>
                <a:latin typeface="Bitstream Charter"/>
                <a:ea typeface="Bitstream Charter"/>
                <a:cs typeface="Bitstream Charter"/>
              </a:defRPr>
            </a:pPr>
            <a:r>
              <a:rPr sz="4125" b="0">
                <a:solidFill>
                  <a:srgbClr val="52274b"/>
                </a:solidFill>
                <a:latin typeface="Bitstream Charter"/>
                <a:ea typeface="Bitstream Charter"/>
                <a:cs typeface="Bitstream Charter"/>
              </a:rPr>
              <a:t>Who does what?</a:t>
            </a:r>
          </a:p>
        </p:txBody>
      </p:sp>
      <p:sp>
        <p:nvSpPr>
          <p:cNvPr id="2" name="text-1">
            <a:extLst xmlns:a="http://schemas.openxmlformats.org/drawingml/2006/main">
              <a:ext uri="{FF2B5EF4-FFF2-40B4-BE49-F238E27FC236}">
                <a16:creationId xmlns:a16="http://schemas.microsoft.com/office/drawing/2014/main" id="{6E2EA656-7B72-4F77-B5C1-448EF62F44E8}"/>
              </a:ext>
            </a:extLst>
          </p:cNvPr>
          <p:cNvSpPr>
            <a:spLocks xmlns:a="http://schemas.openxmlformats.org/drawingml/2006/main" noGrp="1"/>
          </p:cNvSpPr>
          <p:nvPr/>
        </p:nvSpPr>
        <p:spPr>
          <a:xfrm xmlns:a="http://schemas.openxmlformats.org/drawingml/2006/main">
            <a:off x="609600" y="1485900"/>
            <a:ext cx="109347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950" b="0">
                <a:solidFill>
                  <a:srgbClr val="52274b"/>
                </a:solidFill>
                <a:latin typeface="Nimbus Sans"/>
                <a:ea typeface="Nimbus Sans"/>
                <a:cs typeface="Nimbus Sans"/>
              </a:defRPr>
            </a:defPPr>
          </a:lstStyle>
          <a:p xmlns:a="http://schemas.openxmlformats.org/drawingml/2006/main">
            <a:pPr algn="l">
              <a:buNone/>
              <a:defRPr sz="1950" b="0">
                <a:solidFill>
                  <a:srgbClr val="52274b"/>
                </a:solidFill>
                <a:latin typeface="Nimbus Sans"/>
                <a:ea typeface="Nimbus Sans"/>
                <a:cs typeface="Nimbus Sans"/>
              </a:defRPr>
            </a:pPr>
            <a:r>
              <a:rPr sz="1950" b="0">
                <a:solidFill>
                  <a:srgbClr val="52274b"/>
                </a:solidFill>
                <a:latin typeface="Nimbus Sans"/>
                <a:ea typeface="Nimbus Sans"/>
                <a:cs typeface="Nimbus Sans"/>
              </a:rPr>
              <a:t>The donor’s credit and the family’s scholarship are separate parts of FSTC.</a:t>
            </a:r>
          </a:p>
        </p:txBody>
      </p:sp>
      <p:sp>
        <p:nvSpPr>
          <p:cNvPr id="3" name="text-2">
            <a:extLst xmlns:a="http://schemas.openxmlformats.org/drawingml/2006/main">
              <a:ext uri="{FF2B5EF4-FFF2-40B4-BE49-F238E27FC236}">
                <a16:creationId xmlns:a16="http://schemas.microsoft.com/office/drawing/2014/main" id="{48157F58-818D-4AB4-A8B8-ECC32096FCF2}"/>
              </a:ext>
            </a:extLst>
          </p:cNvPr>
          <p:cNvSpPr>
            <a:spLocks xmlns:a="http://schemas.openxmlformats.org/drawingml/2006/main" noGrp="1"/>
          </p:cNvSpPr>
          <p:nvPr/>
        </p:nvSpPr>
        <p:spPr>
          <a:xfrm xmlns:a="http://schemas.openxmlformats.org/drawingml/2006/main">
            <a:off x="609600" y="2476500"/>
            <a:ext cx="322897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5700" b="0">
                <a:solidFill>
                  <a:srgbClr val="5A6853"/>
                </a:solidFill>
                <a:latin typeface="Bitstream Charter"/>
                <a:ea typeface="Bitstream Charter"/>
                <a:cs typeface="Bitstream Charter"/>
              </a:defRPr>
            </a:defPPr>
          </a:lstStyle>
          <a:p xmlns:a="http://schemas.openxmlformats.org/drawingml/2006/main">
            <a:pPr algn="l">
              <a:buNone/>
              <a:defRPr sz="5700" b="0">
                <a:solidFill>
                  <a:srgbClr val="5A6853"/>
                </a:solidFill>
                <a:latin typeface="Bitstream Charter"/>
                <a:ea typeface="Bitstream Charter"/>
                <a:cs typeface="Bitstream Charter"/>
              </a:defRPr>
            </a:pPr>
            <a:r>
              <a:rPr sz="5700" b="0">
                <a:solidFill>
                  <a:srgbClr val="5A6853"/>
                </a:solidFill>
                <a:latin typeface="Bitstream Charter"/>
                <a:ea typeface="Bitstream Charter"/>
                <a:cs typeface="Bitstream Charter"/>
              </a:rPr>
              <a:t>1</a:t>
            </a:r>
          </a:p>
        </p:txBody>
      </p:sp>
      <p:sp>
        <p:nvSpPr>
          <p:cNvPr id="4" name="text-3">
            <a:extLst xmlns:a="http://schemas.openxmlformats.org/drawingml/2006/main">
              <a:ext uri="{FF2B5EF4-FFF2-40B4-BE49-F238E27FC236}">
                <a16:creationId xmlns:a16="http://schemas.microsoft.com/office/drawing/2014/main" id="{6A88C15E-9A63-483E-8655-65E3986A24A3}"/>
              </a:ext>
            </a:extLst>
          </p:cNvPr>
          <p:cNvSpPr>
            <a:spLocks xmlns:a="http://schemas.openxmlformats.org/drawingml/2006/main" noGrp="1"/>
          </p:cNvSpPr>
          <p:nvPr/>
        </p:nvSpPr>
        <p:spPr>
          <a:xfrm xmlns:a="http://schemas.openxmlformats.org/drawingml/2006/main">
            <a:off x="609600" y="3514725"/>
            <a:ext cx="3286125"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625" b="1">
                <a:solidFill>
                  <a:srgbClr val="52274b"/>
                </a:solidFill>
                <a:latin typeface="Nimbus Sans"/>
                <a:ea typeface="Nimbus Sans"/>
                <a:cs typeface="Nimbus Sans"/>
              </a:defRPr>
            </a:defPPr>
          </a:lstStyle>
          <a:p xmlns:a="http://schemas.openxmlformats.org/drawingml/2006/main">
            <a:pPr algn="l">
              <a:buNone/>
              <a:defRPr sz="2625" b="1">
                <a:solidFill>
                  <a:srgbClr val="52274b"/>
                </a:solidFill>
                <a:latin typeface="Nimbus Sans"/>
                <a:ea typeface="Nimbus Sans"/>
                <a:cs typeface="Nimbus Sans"/>
              </a:defRPr>
            </a:pPr>
            <a:r>
              <a:rPr sz="2625" b="1">
                <a:solidFill>
                  <a:srgbClr val="52274b"/>
                </a:solidFill>
                <a:latin typeface="Nimbus Sans"/>
                <a:ea typeface="Nimbus Sans"/>
                <a:cs typeface="Nimbus Sans"/>
              </a:rPr>
              <a:t>Supporter</a:t>
            </a:r>
          </a:p>
        </p:txBody>
      </p:sp>
      <p:sp>
        <p:nvSpPr>
          <p:cNvPr id="5" name="text-4">
            <a:extLst xmlns:a="http://schemas.openxmlformats.org/drawingml/2006/main">
              <a:ext uri="{FF2B5EF4-FFF2-40B4-BE49-F238E27FC236}">
                <a16:creationId xmlns:a16="http://schemas.microsoft.com/office/drawing/2014/main" id="{27B44A26-A3CD-442E-A9F3-5C5D097004C2}"/>
              </a:ext>
            </a:extLst>
          </p:cNvPr>
          <p:cNvSpPr>
            <a:spLocks xmlns:a="http://schemas.openxmlformats.org/drawingml/2006/main" noGrp="1"/>
          </p:cNvSpPr>
          <p:nvPr/>
        </p:nvSpPr>
        <p:spPr>
          <a:xfrm xmlns:a="http://schemas.openxmlformats.org/drawingml/2006/main">
            <a:off x="609600" y="4695825"/>
            <a:ext cx="322897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025" b="0">
                <a:solidFill>
                  <a:srgbClr val="52274b"/>
                </a:solidFill>
                <a:latin typeface="Nimbus Sans"/>
                <a:ea typeface="Nimbus Sans"/>
                <a:cs typeface="Nimbus Sans"/>
              </a:defRPr>
            </a:defPPr>
          </a:lstStyle>
          <a:p xmlns:a="http://schemas.openxmlformats.org/drawingml/2006/main">
            <a:pPr algn="l">
              <a:buNone/>
              <a:defRPr sz="2025" b="0">
                <a:solidFill>
                  <a:srgbClr val="52274b"/>
                </a:solidFill>
                <a:latin typeface="Nimbus Sans"/>
                <a:ea typeface="Nimbus Sans"/>
                <a:cs typeface="Nimbus Sans"/>
              </a:defRPr>
            </a:pPr>
            <a:r>
              <a:rPr sz="2025" b="0">
                <a:solidFill>
                  <a:srgbClr val="52274b"/>
                </a:solidFill>
                <a:latin typeface="Nimbus Sans"/>
                <a:ea typeface="Nimbus Sans"/>
                <a:cs typeface="Nimbus Sans"/>
              </a:rPr>
              <a:t>Gives cash to a qualified SGO.</a:t>
            </a:r>
          </a:p>
        </p:txBody>
      </p:sp>
      <p:sp>
        <p:nvSpPr>
          <p:cNvPr id="6" name="text-5">
            <a:extLst xmlns:a="http://schemas.openxmlformats.org/drawingml/2006/main">
              <a:ext uri="{FF2B5EF4-FFF2-40B4-BE49-F238E27FC236}">
                <a16:creationId xmlns:a16="http://schemas.microsoft.com/office/drawing/2014/main" id="{53AFB922-EB1F-4D14-A6D1-C77929775EAD}"/>
              </a:ext>
            </a:extLst>
          </p:cNvPr>
          <p:cNvSpPr>
            <a:spLocks xmlns:a="http://schemas.openxmlformats.org/drawingml/2006/main" noGrp="1"/>
          </p:cNvSpPr>
          <p:nvPr/>
        </p:nvSpPr>
        <p:spPr>
          <a:xfrm xmlns:a="http://schemas.openxmlformats.org/drawingml/2006/main">
            <a:off x="609600" y="5638800"/>
            <a:ext cx="322897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800" b="0">
                <a:solidFill>
                  <a:srgbClr val="52274b"/>
                </a:solidFill>
                <a:latin typeface="Nimbus Sans"/>
                <a:ea typeface="Nimbus Sans"/>
                <a:cs typeface="Nimbus Sans"/>
              </a:defRPr>
            </a:defPPr>
          </a:lstStyle>
          <a:p xmlns:a="http://schemas.openxmlformats.org/drawingml/2006/main">
            <a:pPr algn="l">
              <a:buNone/>
              <a:defRPr sz="1800" b="0">
                <a:solidFill>
                  <a:srgbClr val="52274b"/>
                </a:solidFill>
                <a:latin typeface="Nimbus Sans"/>
                <a:ea typeface="Nimbus Sans"/>
                <a:cs typeface="Nimbus Sans"/>
              </a:defRPr>
            </a:pPr>
            <a:r>
              <a:rPr sz="1800" b="0">
                <a:solidFill>
                  <a:srgbClr val="52274b"/>
                </a:solidFill>
                <a:latin typeface="Nimbus Sans"/>
                <a:ea typeface="Nimbus Sans"/>
                <a:cs typeface="Nimbus Sans"/>
              </a:rPr>
              <a:t>Claims an eligible federal income tax credit.</a:t>
            </a:r>
          </a:p>
        </p:txBody>
      </p:sp>
      <p:sp>
        <p:nvSpPr>
          <p:cNvPr id="7" name="text-6">
            <a:extLst xmlns:a="http://schemas.openxmlformats.org/drawingml/2006/main">
              <a:ext uri="{FF2B5EF4-FFF2-40B4-BE49-F238E27FC236}">
                <a16:creationId xmlns:a16="http://schemas.microsoft.com/office/drawing/2014/main" id="{82BF25F4-33AF-4A56-8635-B578DA6A207B}"/>
              </a:ext>
            </a:extLst>
          </p:cNvPr>
          <p:cNvSpPr>
            <a:spLocks xmlns:a="http://schemas.openxmlformats.org/drawingml/2006/main" noGrp="1"/>
          </p:cNvSpPr>
          <p:nvPr/>
        </p:nvSpPr>
        <p:spPr>
          <a:xfrm xmlns:a="http://schemas.openxmlformats.org/drawingml/2006/main">
            <a:off x="4505325" y="2476500"/>
            <a:ext cx="322897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5700" b="0">
                <a:solidFill>
                  <a:srgbClr val="5A6853"/>
                </a:solidFill>
                <a:latin typeface="Bitstream Charter"/>
                <a:ea typeface="Bitstream Charter"/>
                <a:cs typeface="Bitstream Charter"/>
              </a:defRPr>
            </a:defPPr>
          </a:lstStyle>
          <a:p xmlns:a="http://schemas.openxmlformats.org/drawingml/2006/main">
            <a:pPr algn="l">
              <a:buNone/>
              <a:defRPr sz="5700" b="0">
                <a:solidFill>
                  <a:srgbClr val="5A6853"/>
                </a:solidFill>
                <a:latin typeface="Bitstream Charter"/>
                <a:ea typeface="Bitstream Charter"/>
                <a:cs typeface="Bitstream Charter"/>
              </a:defRPr>
            </a:pPr>
            <a:r>
              <a:rPr sz="5700" b="0">
                <a:solidFill>
                  <a:srgbClr val="5A6853"/>
                </a:solidFill>
                <a:latin typeface="Bitstream Charter"/>
                <a:ea typeface="Bitstream Charter"/>
                <a:cs typeface="Bitstream Charter"/>
              </a:rPr>
              <a:t>2</a:t>
            </a:r>
          </a:p>
        </p:txBody>
      </p:sp>
      <p:sp>
        <p:nvSpPr>
          <p:cNvPr id="8" name="text-7">
            <a:extLst xmlns:a="http://schemas.openxmlformats.org/drawingml/2006/main">
              <a:ext uri="{FF2B5EF4-FFF2-40B4-BE49-F238E27FC236}">
                <a16:creationId xmlns:a16="http://schemas.microsoft.com/office/drawing/2014/main" id="{641D2D4C-E011-444A-9CA9-62659CC4CA6E}"/>
              </a:ext>
            </a:extLst>
          </p:cNvPr>
          <p:cNvSpPr>
            <a:spLocks xmlns:a="http://schemas.openxmlformats.org/drawingml/2006/main" noGrp="1"/>
          </p:cNvSpPr>
          <p:nvPr/>
        </p:nvSpPr>
        <p:spPr>
          <a:xfrm xmlns:a="http://schemas.openxmlformats.org/drawingml/2006/main">
            <a:off x="4505325" y="3514725"/>
            <a:ext cx="3286125"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625" b="1">
                <a:solidFill>
                  <a:srgbClr val="52274b"/>
                </a:solidFill>
                <a:latin typeface="Nimbus Sans"/>
                <a:ea typeface="Nimbus Sans"/>
                <a:cs typeface="Nimbus Sans"/>
              </a:defRPr>
            </a:defPPr>
          </a:lstStyle>
          <a:p xmlns:a="http://schemas.openxmlformats.org/drawingml/2006/main">
            <a:pPr algn="l">
              <a:buNone/>
              <a:defRPr sz="2625" b="1">
                <a:solidFill>
                  <a:srgbClr val="52274b"/>
                </a:solidFill>
                <a:latin typeface="Nimbus Sans"/>
                <a:ea typeface="Nimbus Sans"/>
                <a:cs typeface="Nimbus Sans"/>
              </a:defRPr>
            </a:pPr>
            <a:r>
              <a:rPr sz="2625" b="1">
                <a:solidFill>
                  <a:srgbClr val="52274b"/>
                </a:solidFill>
                <a:latin typeface="Nimbus Sans"/>
                <a:ea typeface="Nimbus Sans"/>
                <a:cs typeface="Nimbus Sans"/>
              </a:rPr>
              <a:t>Scholarship</a:t>
            </a:r>
          </a:p>
          <a:p xmlns:a="http://schemas.openxmlformats.org/drawingml/2006/main">
            <a:pPr algn="l">
              <a:buNone/>
              <a:defRPr sz="2625" b="1">
                <a:solidFill>
                  <a:srgbClr val="52274b"/>
                </a:solidFill>
                <a:latin typeface="Nimbus Sans"/>
                <a:ea typeface="Nimbus Sans"/>
                <a:cs typeface="Nimbus Sans"/>
              </a:defRPr>
            </a:pPr>
            <a:r>
              <a:rPr sz="2625" b="1">
                <a:solidFill>
                  <a:srgbClr val="52274b"/>
                </a:solidFill>
                <a:latin typeface="Nimbus Sans"/>
                <a:ea typeface="Nimbus Sans"/>
                <a:cs typeface="Nimbus Sans"/>
              </a:rPr>
              <a:t>organization</a:t>
            </a:r>
          </a:p>
        </p:txBody>
      </p:sp>
      <p:sp>
        <p:nvSpPr>
          <p:cNvPr id="9" name="text-8">
            <a:extLst xmlns:a="http://schemas.openxmlformats.org/drawingml/2006/main">
              <a:ext uri="{FF2B5EF4-FFF2-40B4-BE49-F238E27FC236}">
                <a16:creationId xmlns:a16="http://schemas.microsoft.com/office/drawing/2014/main" id="{38E6688B-A4CC-43CC-9D15-CE06187C73DD}"/>
              </a:ext>
            </a:extLst>
          </p:cNvPr>
          <p:cNvSpPr>
            <a:spLocks xmlns:a="http://schemas.openxmlformats.org/drawingml/2006/main" noGrp="1"/>
          </p:cNvSpPr>
          <p:nvPr/>
        </p:nvSpPr>
        <p:spPr>
          <a:xfrm xmlns:a="http://schemas.openxmlformats.org/drawingml/2006/main">
            <a:off x="4505325" y="4695825"/>
            <a:ext cx="322897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025" b="0">
                <a:solidFill>
                  <a:srgbClr val="52274b"/>
                </a:solidFill>
                <a:latin typeface="Nimbus Sans"/>
                <a:ea typeface="Nimbus Sans"/>
                <a:cs typeface="Nimbus Sans"/>
              </a:defRPr>
            </a:defPPr>
          </a:lstStyle>
          <a:p xmlns:a="http://schemas.openxmlformats.org/drawingml/2006/main">
            <a:pPr algn="l">
              <a:buNone/>
              <a:defRPr sz="2025" b="0">
                <a:solidFill>
                  <a:srgbClr val="52274b"/>
                </a:solidFill>
                <a:latin typeface="Nimbus Sans"/>
                <a:ea typeface="Nimbus Sans"/>
                <a:cs typeface="Nimbus Sans"/>
              </a:defRPr>
            </a:pPr>
            <a:r>
              <a:rPr sz="2025" b="0">
                <a:solidFill>
                  <a:srgbClr val="52274b"/>
                </a:solidFill>
                <a:latin typeface="Nimbus Sans"/>
                <a:ea typeface="Nimbus Sans"/>
                <a:cs typeface="Nimbus Sans"/>
              </a:rPr>
              <a:t>Reviews family eligibility and need.</a:t>
            </a:r>
          </a:p>
        </p:txBody>
      </p:sp>
      <p:sp>
        <p:nvSpPr>
          <p:cNvPr id="10" name="text-9">
            <a:extLst xmlns:a="http://schemas.openxmlformats.org/drawingml/2006/main">
              <a:ext uri="{FF2B5EF4-FFF2-40B4-BE49-F238E27FC236}">
                <a16:creationId xmlns:a16="http://schemas.microsoft.com/office/drawing/2014/main" id="{CF836068-E27F-440E-9DCE-BB0C584599C6}"/>
              </a:ext>
            </a:extLst>
          </p:cNvPr>
          <p:cNvSpPr>
            <a:spLocks xmlns:a="http://schemas.openxmlformats.org/drawingml/2006/main" noGrp="1"/>
          </p:cNvSpPr>
          <p:nvPr/>
        </p:nvSpPr>
        <p:spPr>
          <a:xfrm xmlns:a="http://schemas.openxmlformats.org/drawingml/2006/main">
            <a:off x="4505325" y="5638800"/>
            <a:ext cx="322897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800" b="0">
                <a:solidFill>
                  <a:srgbClr val="52274b"/>
                </a:solidFill>
                <a:latin typeface="Nimbus Sans"/>
                <a:ea typeface="Nimbus Sans"/>
                <a:cs typeface="Nimbus Sans"/>
              </a:defRPr>
            </a:defPPr>
          </a:lstStyle>
          <a:p xmlns:a="http://schemas.openxmlformats.org/drawingml/2006/main">
            <a:pPr algn="l">
              <a:buNone/>
              <a:defRPr sz="1800" b="0">
                <a:solidFill>
                  <a:srgbClr val="52274b"/>
                </a:solidFill>
                <a:latin typeface="Nimbus Sans"/>
                <a:ea typeface="Nimbus Sans"/>
                <a:cs typeface="Nimbus Sans"/>
              </a:defRPr>
            </a:pPr>
            <a:r>
              <a:rPr sz="1800" b="0">
                <a:solidFill>
                  <a:srgbClr val="52274b"/>
                </a:solidFill>
                <a:latin typeface="Nimbus Sans"/>
                <a:ea typeface="Nimbus Sans"/>
                <a:cs typeface="Nimbus Sans"/>
              </a:rPr>
              <a:t>Awards scholarships and pays approved costs.</a:t>
            </a:r>
          </a:p>
        </p:txBody>
      </p:sp>
      <p:sp>
        <p:nvSpPr>
          <p:cNvPr id="11" name="text-10">
            <a:extLst xmlns:a="http://schemas.openxmlformats.org/drawingml/2006/main">
              <a:ext uri="{FF2B5EF4-FFF2-40B4-BE49-F238E27FC236}">
                <a16:creationId xmlns:a16="http://schemas.microsoft.com/office/drawing/2014/main" id="{F15688AF-4DEF-4A03-BDA0-2376F1934479}"/>
              </a:ext>
            </a:extLst>
          </p:cNvPr>
          <p:cNvSpPr>
            <a:spLocks xmlns:a="http://schemas.openxmlformats.org/drawingml/2006/main" noGrp="1"/>
          </p:cNvSpPr>
          <p:nvPr/>
        </p:nvSpPr>
        <p:spPr>
          <a:xfrm xmlns:a="http://schemas.openxmlformats.org/drawingml/2006/main">
            <a:off x="8401050" y="2476500"/>
            <a:ext cx="322897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5700" b="0">
                <a:solidFill>
                  <a:srgbClr val="5A6853"/>
                </a:solidFill>
                <a:latin typeface="Bitstream Charter"/>
                <a:ea typeface="Bitstream Charter"/>
                <a:cs typeface="Bitstream Charter"/>
              </a:defRPr>
            </a:defPPr>
          </a:lstStyle>
          <a:p xmlns:a="http://schemas.openxmlformats.org/drawingml/2006/main">
            <a:pPr algn="l">
              <a:buNone/>
              <a:defRPr sz="5700" b="0">
                <a:solidFill>
                  <a:srgbClr val="5A6853"/>
                </a:solidFill>
                <a:latin typeface="Bitstream Charter"/>
                <a:ea typeface="Bitstream Charter"/>
                <a:cs typeface="Bitstream Charter"/>
              </a:defRPr>
            </a:pPr>
            <a:r>
              <a:rPr sz="5700" b="0">
                <a:solidFill>
                  <a:srgbClr val="5A6853"/>
                </a:solidFill>
                <a:latin typeface="Bitstream Charter"/>
                <a:ea typeface="Bitstream Charter"/>
                <a:cs typeface="Bitstream Charter"/>
              </a:rPr>
              <a:t>3</a:t>
            </a:r>
          </a:p>
        </p:txBody>
      </p:sp>
      <p:sp>
        <p:nvSpPr>
          <p:cNvPr id="12" name="text-11">
            <a:extLst xmlns:a="http://schemas.openxmlformats.org/drawingml/2006/main">
              <a:ext uri="{FF2B5EF4-FFF2-40B4-BE49-F238E27FC236}">
                <a16:creationId xmlns:a16="http://schemas.microsoft.com/office/drawing/2014/main" id="{6F08C29E-B682-437A-879A-6CA17CDA3854}"/>
              </a:ext>
            </a:extLst>
          </p:cNvPr>
          <p:cNvSpPr>
            <a:spLocks xmlns:a="http://schemas.openxmlformats.org/drawingml/2006/main" noGrp="1"/>
          </p:cNvSpPr>
          <p:nvPr/>
        </p:nvSpPr>
        <p:spPr>
          <a:xfrm xmlns:a="http://schemas.openxmlformats.org/drawingml/2006/main">
            <a:off x="8401050" y="3514725"/>
            <a:ext cx="3286125"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625" b="1">
                <a:solidFill>
                  <a:srgbClr val="52274b"/>
                </a:solidFill>
                <a:latin typeface="Nimbus Sans"/>
                <a:ea typeface="Nimbus Sans"/>
                <a:cs typeface="Nimbus Sans"/>
              </a:defRPr>
            </a:defPPr>
          </a:lstStyle>
          <a:p xmlns:a="http://schemas.openxmlformats.org/drawingml/2006/main">
            <a:pPr algn="l">
              <a:buNone/>
              <a:defRPr sz="2625" b="1">
                <a:solidFill>
                  <a:srgbClr val="52274b"/>
                </a:solidFill>
                <a:latin typeface="Nimbus Sans"/>
                <a:ea typeface="Nimbus Sans"/>
                <a:cs typeface="Nimbus Sans"/>
              </a:defRPr>
            </a:pPr>
            <a:r>
              <a:rPr sz="2625" b="1">
                <a:solidFill>
                  <a:srgbClr val="52274b"/>
                </a:solidFill>
                <a:latin typeface="Nimbus Sans"/>
                <a:ea typeface="Nimbus Sans"/>
                <a:cs typeface="Nimbus Sans"/>
              </a:rPr>
              <a:t>Family</a:t>
            </a:r>
          </a:p>
        </p:txBody>
      </p:sp>
      <p:sp>
        <p:nvSpPr>
          <p:cNvPr id="13" name="text-12">
            <a:extLst xmlns:a="http://schemas.openxmlformats.org/drawingml/2006/main">
              <a:ext uri="{FF2B5EF4-FFF2-40B4-BE49-F238E27FC236}">
                <a16:creationId xmlns:a16="http://schemas.microsoft.com/office/drawing/2014/main" id="{AC1976C3-DD95-4AF1-A1BE-03DF3BB2F311}"/>
              </a:ext>
            </a:extLst>
          </p:cNvPr>
          <p:cNvSpPr>
            <a:spLocks xmlns:a="http://schemas.openxmlformats.org/drawingml/2006/main" noGrp="1"/>
          </p:cNvSpPr>
          <p:nvPr/>
        </p:nvSpPr>
        <p:spPr>
          <a:xfrm xmlns:a="http://schemas.openxmlformats.org/drawingml/2006/main">
            <a:off x="8401050" y="4695825"/>
            <a:ext cx="322897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025" b="0">
                <a:solidFill>
                  <a:srgbClr val="52274b"/>
                </a:solidFill>
                <a:latin typeface="Nimbus Sans"/>
                <a:ea typeface="Nimbus Sans"/>
                <a:cs typeface="Nimbus Sans"/>
              </a:defRPr>
            </a:defPPr>
          </a:lstStyle>
          <a:p xmlns:a="http://schemas.openxmlformats.org/drawingml/2006/main">
            <a:pPr algn="l">
              <a:buNone/>
              <a:defRPr sz="2025" b="0">
                <a:solidFill>
                  <a:srgbClr val="52274b"/>
                </a:solidFill>
                <a:latin typeface="Nimbus Sans"/>
                <a:ea typeface="Nimbus Sans"/>
                <a:cs typeface="Nimbus Sans"/>
              </a:defRPr>
            </a:pPr>
            <a:r>
              <a:rPr sz="2025" b="0">
                <a:solidFill>
                  <a:srgbClr val="52274b"/>
                </a:solidFill>
                <a:latin typeface="Nimbus Sans"/>
                <a:ea typeface="Nimbus Sans"/>
                <a:cs typeface="Nimbus Sans"/>
              </a:rPr>
              <a:t>Applies for a scholarship.</a:t>
            </a:r>
          </a:p>
        </p:txBody>
      </p:sp>
      <p:sp>
        <p:nvSpPr>
          <p:cNvPr id="14" name="text-13">
            <a:extLst xmlns:a="http://schemas.openxmlformats.org/drawingml/2006/main">
              <a:ext uri="{FF2B5EF4-FFF2-40B4-BE49-F238E27FC236}">
                <a16:creationId xmlns:a16="http://schemas.microsoft.com/office/drawing/2014/main" id="{C6850480-F368-4DC6-B968-FB0CC0D4F969}"/>
              </a:ext>
            </a:extLst>
          </p:cNvPr>
          <p:cNvSpPr>
            <a:spLocks xmlns:a="http://schemas.openxmlformats.org/drawingml/2006/main" noGrp="1"/>
          </p:cNvSpPr>
          <p:nvPr/>
        </p:nvSpPr>
        <p:spPr>
          <a:xfrm xmlns:a="http://schemas.openxmlformats.org/drawingml/2006/main">
            <a:off x="8401050" y="5638800"/>
            <a:ext cx="322897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800" b="0">
                <a:solidFill>
                  <a:srgbClr val="52274b"/>
                </a:solidFill>
                <a:latin typeface="Nimbus Sans"/>
                <a:ea typeface="Nimbus Sans"/>
                <a:cs typeface="Nimbus Sans"/>
              </a:defRPr>
            </a:defPPr>
          </a:lstStyle>
          <a:p xmlns:a="http://schemas.openxmlformats.org/drawingml/2006/main">
            <a:pPr algn="l">
              <a:buNone/>
              <a:defRPr sz="1800" b="0">
                <a:solidFill>
                  <a:srgbClr val="52274b"/>
                </a:solidFill>
                <a:latin typeface="Nimbus Sans"/>
                <a:ea typeface="Nimbus Sans"/>
                <a:cs typeface="Nimbus Sans"/>
              </a:defRPr>
            </a:pPr>
            <a:r>
              <a:rPr sz="1800" b="0">
                <a:solidFill>
                  <a:srgbClr val="52274b"/>
                </a:solidFill>
                <a:latin typeface="Nimbus Sans"/>
                <a:ea typeface="Nimbus Sans"/>
                <a:cs typeface="Nimbus Sans"/>
              </a:rPr>
              <a:t>Chooses a school and reviews its education costs.</a:t>
            </a:r>
          </a:p>
        </p:txBody>
      </p:sp>
      <p:sp>
        <p:nvSpPr>
          <p:cNvPr id="15" name="text-14">
            <a:extLst xmlns:a="http://schemas.openxmlformats.org/drawingml/2006/main">
              <a:ext uri="{FF2B5EF4-FFF2-40B4-BE49-F238E27FC236}">
                <a16:creationId xmlns:a16="http://schemas.microsoft.com/office/drawing/2014/main" id="{E83DEA01-A63E-4A26-973A-4C5F89694AD8}"/>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10</a:t>
            </a:r>
          </a:p>
        </p:txBody>
      </p:sp>
    </p:spTree>
    <p:extLst>
      <p:ext uri="{BB962C8B-B14F-4D97-AF65-F5344CB8AC3E}">
        <p14:creationId xmlns:p14="http://schemas.microsoft.com/office/powerpoint/2010/main" val="2086067320"/>
      </p:ext>
    </p:extLst>
  </p:cSld>
</p:sld>
</file>

<file path=ppt/slides/slide11.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sp>
        <p:nvSpPr>
          <p:cNvPr id="17" name="text-0">
            <a:extLst xmlns:a="http://schemas.openxmlformats.org/drawingml/2006/main">
              <a:ext uri="{FF2B5EF4-FFF2-40B4-BE49-F238E27FC236}">
                <a16:creationId xmlns:a16="http://schemas.microsoft.com/office/drawing/2014/main" id="{9F720C9E-1AC8-48EA-A095-5C59645553D4}"/>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4125" b="0">
                <a:solidFill>
                  <a:srgbClr val="52274b"/>
                </a:solidFill>
                <a:latin typeface="Bitstream Charter"/>
                <a:ea typeface="Bitstream Charter"/>
                <a:cs typeface="Bitstream Charter"/>
              </a:defRPr>
            </a:defPPr>
          </a:lstStyle>
          <a:p xmlns:a="http://schemas.openxmlformats.org/drawingml/2006/main">
            <a:pPr algn="l">
              <a:buNone/>
              <a:defRPr sz="4125" b="0">
                <a:solidFill>
                  <a:srgbClr val="52274b"/>
                </a:solidFill>
                <a:latin typeface="Bitstream Charter"/>
                <a:ea typeface="Bitstream Charter"/>
                <a:cs typeface="Bitstream Charter"/>
              </a:defRPr>
            </a:pPr>
            <a:r>
              <a:rPr sz="4125" b="0">
                <a:solidFill>
                  <a:srgbClr val="52274b"/>
                </a:solidFill>
                <a:latin typeface="Bitstream Charter"/>
                <a:ea typeface="Bitstream Charter"/>
                <a:cs typeface="Bitstream Charter"/>
              </a:rPr>
              <a:t>A credit reduces your tax</a:t>
            </a:r>
          </a:p>
        </p:txBody>
      </p:sp>
      <p:sp>
        <p:nvSpPr>
          <p:cNvPr id="2" name="text-1">
            <a:extLst xmlns:a="http://schemas.openxmlformats.org/drawingml/2006/main">
              <a:ext uri="{FF2B5EF4-FFF2-40B4-BE49-F238E27FC236}">
                <a16:creationId xmlns:a16="http://schemas.microsoft.com/office/drawing/2014/main" id="{C4CF1E76-F0D9-4D15-9379-A49BD9D74608}"/>
              </a:ext>
            </a:extLst>
          </p:cNvPr>
          <p:cNvSpPr>
            <a:spLocks xmlns:a="http://schemas.openxmlformats.org/drawingml/2006/main" noGrp="1"/>
          </p:cNvSpPr>
          <p:nvPr/>
        </p:nvSpPr>
        <p:spPr>
          <a:xfrm xmlns:a="http://schemas.openxmlformats.org/drawingml/2006/main">
            <a:off x="609600" y="2066925"/>
            <a:ext cx="4905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325" b="1">
                <a:solidFill>
                  <a:srgbClr val="52274b"/>
                </a:solidFill>
                <a:latin typeface="Nimbus Sans"/>
                <a:ea typeface="Nimbus Sans"/>
                <a:cs typeface="Nimbus Sans"/>
              </a:defRPr>
            </a:defPPr>
          </a:lstStyle>
          <a:p xmlns:a="http://schemas.openxmlformats.org/drawingml/2006/main">
            <a:pPr algn="l">
              <a:buNone/>
              <a:defRPr sz="2325" b="1">
                <a:solidFill>
                  <a:srgbClr val="52274b"/>
                </a:solidFill>
                <a:latin typeface="Nimbus Sans"/>
                <a:ea typeface="Nimbus Sans"/>
                <a:cs typeface="Nimbus Sans"/>
              </a:defRPr>
            </a:pPr>
            <a:r>
              <a:rPr sz="2325" b="1">
                <a:solidFill>
                  <a:srgbClr val="52274b"/>
                </a:solidFill>
                <a:latin typeface="Nimbus Sans"/>
                <a:ea typeface="Nimbus Sans"/>
                <a:cs typeface="Nimbus Sans"/>
              </a:rPr>
              <a:t>Tax credit</a:t>
            </a:r>
          </a:p>
        </p:txBody>
      </p:sp>
      <p:sp>
        <p:nvSpPr>
          <p:cNvPr id="3" name="text-2">
            <a:extLst xmlns:a="http://schemas.openxmlformats.org/drawingml/2006/main">
              <a:ext uri="{FF2B5EF4-FFF2-40B4-BE49-F238E27FC236}">
                <a16:creationId xmlns:a16="http://schemas.microsoft.com/office/drawing/2014/main" id="{74329810-8074-4F2D-B56D-96C2BD10E3F0}"/>
              </a:ext>
            </a:extLst>
          </p:cNvPr>
          <p:cNvSpPr>
            <a:spLocks xmlns:a="http://schemas.openxmlformats.org/drawingml/2006/main" noGrp="1"/>
          </p:cNvSpPr>
          <p:nvPr/>
        </p:nvSpPr>
        <p:spPr>
          <a:xfrm xmlns:a="http://schemas.openxmlformats.org/drawingml/2006/main">
            <a:off x="609600" y="2781300"/>
            <a:ext cx="490537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175" b="0">
                <a:solidFill>
                  <a:srgbClr val="2A2727"/>
                </a:solidFill>
                <a:latin typeface="Nimbus Sans"/>
                <a:ea typeface="Nimbus Sans"/>
                <a:cs typeface="Nimbus Sans"/>
              </a:defRPr>
            </a:defPPr>
          </a:lstStyle>
          <a:p xmlns:a="http://schemas.openxmlformats.org/drawingml/2006/main">
            <a:pPr algn="l">
              <a:buNone/>
              <a:defRPr sz="2175" b="0">
                <a:solidFill>
                  <a:srgbClr val="2A2727"/>
                </a:solidFill>
                <a:latin typeface="Nimbus Sans"/>
                <a:ea typeface="Nimbus Sans"/>
                <a:cs typeface="Nimbus Sans"/>
              </a:defRPr>
            </a:pPr>
            <a:r>
              <a:rPr sz="2175" b="0">
                <a:solidFill>
                  <a:srgbClr val="2A2727"/>
                </a:solidFill>
                <a:latin typeface="Nimbus Sans"/>
                <a:ea typeface="Nimbus Sans"/>
                <a:cs typeface="Nimbus Sans"/>
              </a:rPr>
              <a:t>Reduces federal tax dollar for dollar.</a:t>
            </a:r>
          </a:p>
        </p:txBody>
      </p:sp>
      <p:sp>
        <p:nvSpPr>
          <p:cNvPr id="4" name="text-3">
            <a:extLst xmlns:a="http://schemas.openxmlformats.org/drawingml/2006/main">
              <a:ext uri="{FF2B5EF4-FFF2-40B4-BE49-F238E27FC236}">
                <a16:creationId xmlns:a16="http://schemas.microsoft.com/office/drawing/2014/main" id="{74A797A5-A7FD-481E-8F24-6F990EA521BF}"/>
              </a:ext>
            </a:extLst>
          </p:cNvPr>
          <p:cNvSpPr>
            <a:spLocks xmlns:a="http://schemas.openxmlformats.org/drawingml/2006/main" noGrp="1"/>
          </p:cNvSpPr>
          <p:nvPr/>
        </p:nvSpPr>
        <p:spPr>
          <a:xfrm xmlns:a="http://schemas.openxmlformats.org/drawingml/2006/main">
            <a:off x="6572250" y="2066925"/>
            <a:ext cx="4857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325" b="1">
                <a:solidFill>
                  <a:srgbClr val="52274b"/>
                </a:solidFill>
                <a:latin typeface="Nimbus Sans"/>
                <a:ea typeface="Nimbus Sans"/>
                <a:cs typeface="Nimbus Sans"/>
              </a:defRPr>
            </a:defPPr>
          </a:lstStyle>
          <a:p xmlns:a="http://schemas.openxmlformats.org/drawingml/2006/main">
            <a:pPr algn="l">
              <a:buNone/>
              <a:defRPr sz="2325" b="1">
                <a:solidFill>
                  <a:srgbClr val="52274b"/>
                </a:solidFill>
                <a:latin typeface="Nimbus Sans"/>
                <a:ea typeface="Nimbus Sans"/>
                <a:cs typeface="Nimbus Sans"/>
              </a:defRPr>
            </a:pPr>
            <a:r>
              <a:rPr sz="2325" b="1">
                <a:solidFill>
                  <a:srgbClr val="52274b"/>
                </a:solidFill>
                <a:latin typeface="Nimbus Sans"/>
                <a:ea typeface="Nimbus Sans"/>
                <a:cs typeface="Nimbus Sans"/>
              </a:rPr>
              <a:t>Tax deduction</a:t>
            </a:r>
          </a:p>
        </p:txBody>
      </p:sp>
      <p:sp>
        <p:nvSpPr>
          <p:cNvPr id="5" name="text-4">
            <a:extLst xmlns:a="http://schemas.openxmlformats.org/drawingml/2006/main">
              <a:ext uri="{FF2B5EF4-FFF2-40B4-BE49-F238E27FC236}">
                <a16:creationId xmlns:a16="http://schemas.microsoft.com/office/drawing/2014/main" id="{AC88EF53-E6F8-414E-AABC-11C491FCDD48}"/>
              </a:ext>
            </a:extLst>
          </p:cNvPr>
          <p:cNvSpPr>
            <a:spLocks xmlns:a="http://schemas.openxmlformats.org/drawingml/2006/main" noGrp="1"/>
          </p:cNvSpPr>
          <p:nvPr/>
        </p:nvSpPr>
        <p:spPr>
          <a:xfrm xmlns:a="http://schemas.openxmlformats.org/drawingml/2006/main">
            <a:off x="6572250" y="2781300"/>
            <a:ext cx="4857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175" b="0">
                <a:solidFill>
                  <a:srgbClr val="2A2727"/>
                </a:solidFill>
                <a:latin typeface="Nimbus Sans"/>
                <a:ea typeface="Nimbus Sans"/>
                <a:cs typeface="Nimbus Sans"/>
              </a:defRPr>
            </a:defPPr>
          </a:lstStyle>
          <a:p xmlns:a="http://schemas.openxmlformats.org/drawingml/2006/main">
            <a:pPr algn="l">
              <a:buNone/>
              <a:defRPr sz="2175" b="0">
                <a:solidFill>
                  <a:srgbClr val="2A2727"/>
                </a:solidFill>
                <a:latin typeface="Nimbus Sans"/>
                <a:ea typeface="Nimbus Sans"/>
                <a:cs typeface="Nimbus Sans"/>
              </a:defRPr>
            </a:pPr>
            <a:r>
              <a:rPr sz="2175" b="0">
                <a:solidFill>
                  <a:srgbClr val="2A2727"/>
                </a:solidFill>
                <a:latin typeface="Nimbus Sans"/>
                <a:ea typeface="Nimbus Sans"/>
                <a:cs typeface="Nimbus Sans"/>
              </a:rPr>
              <a:t>Reduces the income on which you pay tax.</a:t>
            </a:r>
          </a:p>
        </p:txBody>
      </p:sp>
      <p:sp>
        <p:nvSpPr>
          <p:cNvPr id="6" name="layout-surface-5">
            <a:extLst xmlns:a="http://schemas.openxmlformats.org/drawingml/2006/main">
              <a:ext uri="{FF2B5EF4-FFF2-40B4-BE49-F238E27FC236}">
                <a16:creationId xmlns:a16="http://schemas.microsoft.com/office/drawing/2014/main" id="{A4BCE513-68C2-45A3-9DFA-FD8E911BC896}"/>
              </a:ext>
            </a:extLst>
          </p:cNvPr>
          <p:cNvSpPr>
            <a:spLocks xmlns:a="http://schemas.openxmlformats.org/drawingml/2006/main" noGrp="1"/>
          </p:cNvSpPr>
          <p:nvPr/>
        </p:nvSpPr>
        <p:spPr>
          <a:xfrm xmlns:a="http://schemas.openxmlformats.org/drawingml/2006/main">
            <a:off x="0" y="4181475"/>
            <a:ext cx="12192000" cy="2676525"/>
          </a:xfrm>
          <a:prstGeom xmlns:a="http://schemas.openxmlformats.org/drawingml/2006/main" prst="rect">
            <a:avLst/>
          </a:prstGeom>
          <a:solidFill xmlns:a="http://schemas.openxmlformats.org/drawingml/2006/main">
            <a:srgbClr val="52274b"/>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A35DE13A-DEC6-4B72-950D-F311E9091AD2}"/>
              </a:ext>
            </a:extLst>
          </p:cNvPr>
          <p:cNvSpPr>
            <a:spLocks xmlns:a="http://schemas.openxmlformats.org/drawingml/2006/main" noGrp="1"/>
          </p:cNvSpPr>
          <p:nvPr/>
        </p:nvSpPr>
        <p:spPr>
          <a:xfrm xmlns:a="http://schemas.openxmlformats.org/drawingml/2006/main">
            <a:off x="609600" y="4533900"/>
            <a:ext cx="3048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650" b="0">
                <a:solidFill>
                  <a:srgbClr val="f1c961"/>
                </a:solidFill>
                <a:latin typeface="Nimbus Sans"/>
                <a:ea typeface="Nimbus Sans"/>
                <a:cs typeface="Nimbus Sans"/>
              </a:defRPr>
            </a:defPPr>
          </a:lstStyle>
          <a:p xmlns:a="http://schemas.openxmlformats.org/drawingml/2006/main">
            <a:pPr algn="l">
              <a:buNone/>
              <a:defRPr sz="1650" b="0">
                <a:solidFill>
                  <a:srgbClr val="f1c961"/>
                </a:solidFill>
                <a:latin typeface="Nimbus Sans"/>
                <a:ea typeface="Nimbus Sans"/>
                <a:cs typeface="Nimbus Sans"/>
              </a:defRPr>
            </a:pPr>
            <a:r>
              <a:rPr sz="1650" b="0">
                <a:solidFill>
                  <a:srgbClr val="f1c961"/>
                </a:solidFill>
                <a:latin typeface="Nimbus Sans"/>
                <a:ea typeface="Nimbus Sans"/>
                <a:cs typeface="Nimbus Sans"/>
              </a:rPr>
              <a:t>Federal tax</a:t>
            </a:r>
          </a:p>
        </p:txBody>
      </p:sp>
      <p:sp>
        <p:nvSpPr>
          <p:cNvPr id="8" name="text-7">
            <a:extLst xmlns:a="http://schemas.openxmlformats.org/drawingml/2006/main">
              <a:ext uri="{FF2B5EF4-FFF2-40B4-BE49-F238E27FC236}">
                <a16:creationId xmlns:a16="http://schemas.microsoft.com/office/drawing/2014/main" id="{7D896E67-05F6-4FC1-AC2B-FB63910A2931}"/>
              </a:ext>
            </a:extLst>
          </p:cNvPr>
          <p:cNvSpPr>
            <a:spLocks xmlns:a="http://schemas.openxmlformats.org/drawingml/2006/main" noGrp="1"/>
          </p:cNvSpPr>
          <p:nvPr/>
        </p:nvSpPr>
        <p:spPr>
          <a:xfrm xmlns:a="http://schemas.openxmlformats.org/drawingml/2006/main">
            <a:off x="609600" y="5076825"/>
            <a:ext cx="304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4875" b="0">
                <a:solidFill>
                  <a:srgbClr val="FFFFFF"/>
                </a:solidFill>
                <a:latin typeface="Bitstream Charter"/>
                <a:ea typeface="Bitstream Charter"/>
                <a:cs typeface="Bitstream Charter"/>
              </a:defRPr>
            </a:defPPr>
          </a:lstStyle>
          <a:p xmlns:a="http://schemas.openxmlformats.org/drawingml/2006/main">
            <a:pPr algn="l">
              <a:buNone/>
              <a:defRPr sz="4875" b="0">
                <a:solidFill>
                  <a:srgbClr val="FFFFFF"/>
                </a:solidFill>
                <a:latin typeface="Bitstream Charter"/>
                <a:ea typeface="Bitstream Charter"/>
                <a:cs typeface="Bitstream Charter"/>
              </a:defRPr>
            </a:pPr>
            <a:r>
              <a:rPr sz="4875" b="0">
                <a:solidFill>
                  <a:srgbClr val="FFFFFF"/>
                </a:solidFill>
                <a:latin typeface="Bitstream Charter"/>
                <a:ea typeface="Bitstream Charter"/>
                <a:cs typeface="Bitstream Charter"/>
              </a:rPr>
              <a:t>$6,000</a:t>
            </a:r>
          </a:p>
        </p:txBody>
      </p:sp>
      <p:sp>
        <p:nvSpPr>
          <p:cNvPr id="9" name="text-8">
            <a:extLst xmlns:a="http://schemas.openxmlformats.org/drawingml/2006/main">
              <a:ext uri="{FF2B5EF4-FFF2-40B4-BE49-F238E27FC236}">
                <a16:creationId xmlns:a16="http://schemas.microsoft.com/office/drawing/2014/main" id="{B703ECCD-2AE5-491F-AE68-90E0C09D39D2}"/>
              </a:ext>
            </a:extLst>
          </p:cNvPr>
          <p:cNvSpPr>
            <a:spLocks xmlns:a="http://schemas.openxmlformats.org/drawingml/2006/main" noGrp="1"/>
          </p:cNvSpPr>
          <p:nvPr/>
        </p:nvSpPr>
        <p:spPr>
          <a:xfrm xmlns:a="http://schemas.openxmlformats.org/drawingml/2006/main">
            <a:off x="4552950" y="4533900"/>
            <a:ext cx="3048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650" b="0">
                <a:solidFill>
                  <a:srgbClr val="f1c961"/>
                </a:solidFill>
                <a:latin typeface="Nimbus Sans"/>
                <a:ea typeface="Nimbus Sans"/>
                <a:cs typeface="Nimbus Sans"/>
              </a:defRPr>
            </a:defPPr>
          </a:lstStyle>
          <a:p xmlns:a="http://schemas.openxmlformats.org/drawingml/2006/main">
            <a:pPr algn="l">
              <a:buNone/>
              <a:defRPr sz="1650" b="0">
                <a:solidFill>
                  <a:srgbClr val="f1c961"/>
                </a:solidFill>
                <a:latin typeface="Nimbus Sans"/>
                <a:ea typeface="Nimbus Sans"/>
                <a:cs typeface="Nimbus Sans"/>
              </a:defRPr>
            </a:pPr>
            <a:r>
              <a:rPr sz="1650" b="0">
                <a:solidFill>
                  <a:srgbClr val="f1c961"/>
                </a:solidFill>
                <a:latin typeface="Nimbus Sans"/>
                <a:ea typeface="Nimbus Sans"/>
                <a:cs typeface="Nimbus Sans"/>
              </a:rPr>
              <a:t>FSTC credit</a:t>
            </a:r>
          </a:p>
        </p:txBody>
      </p:sp>
      <p:sp>
        <p:nvSpPr>
          <p:cNvPr id="10" name="text-9">
            <a:extLst xmlns:a="http://schemas.openxmlformats.org/drawingml/2006/main">
              <a:ext uri="{FF2B5EF4-FFF2-40B4-BE49-F238E27FC236}">
                <a16:creationId xmlns:a16="http://schemas.microsoft.com/office/drawing/2014/main" id="{23E8EC3D-1C9A-4EC5-82A1-270A0D2C9983}"/>
              </a:ext>
            </a:extLst>
          </p:cNvPr>
          <p:cNvSpPr>
            <a:spLocks xmlns:a="http://schemas.openxmlformats.org/drawingml/2006/main" noGrp="1"/>
          </p:cNvSpPr>
          <p:nvPr/>
        </p:nvSpPr>
        <p:spPr>
          <a:xfrm xmlns:a="http://schemas.openxmlformats.org/drawingml/2006/main">
            <a:off x="4552950" y="5076825"/>
            <a:ext cx="304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4875" b="0">
                <a:solidFill>
                  <a:srgbClr val="FFFFFF"/>
                </a:solidFill>
                <a:latin typeface="Bitstream Charter"/>
                <a:ea typeface="Bitstream Charter"/>
                <a:cs typeface="Bitstream Charter"/>
              </a:defRPr>
            </a:defPPr>
          </a:lstStyle>
          <a:p xmlns:a="http://schemas.openxmlformats.org/drawingml/2006/main">
            <a:pPr algn="l">
              <a:buNone/>
              <a:defRPr sz="4875" b="0">
                <a:solidFill>
                  <a:srgbClr val="FFFFFF"/>
                </a:solidFill>
                <a:latin typeface="Bitstream Charter"/>
                <a:ea typeface="Bitstream Charter"/>
                <a:cs typeface="Bitstream Charter"/>
              </a:defRPr>
            </a:pPr>
            <a:r>
              <a:rPr sz="4875" b="0">
                <a:solidFill>
                  <a:srgbClr val="FFFFFF"/>
                </a:solidFill>
                <a:latin typeface="Bitstream Charter"/>
                <a:ea typeface="Bitstream Charter"/>
                <a:cs typeface="Bitstream Charter"/>
              </a:rPr>
              <a:t>$1,700</a:t>
            </a:r>
          </a:p>
        </p:txBody>
      </p:sp>
      <p:sp>
        <p:nvSpPr>
          <p:cNvPr id="11" name="text-10">
            <a:extLst xmlns:a="http://schemas.openxmlformats.org/drawingml/2006/main">
              <a:ext uri="{FF2B5EF4-FFF2-40B4-BE49-F238E27FC236}">
                <a16:creationId xmlns:a16="http://schemas.microsoft.com/office/drawing/2014/main" id="{966B188A-3F1B-4853-B123-218C2E3DAAA0}"/>
              </a:ext>
            </a:extLst>
          </p:cNvPr>
          <p:cNvSpPr>
            <a:spLocks xmlns:a="http://schemas.openxmlformats.org/drawingml/2006/main" noGrp="1"/>
          </p:cNvSpPr>
          <p:nvPr/>
        </p:nvSpPr>
        <p:spPr>
          <a:xfrm xmlns:a="http://schemas.openxmlformats.org/drawingml/2006/main">
            <a:off x="8591550" y="4533900"/>
            <a:ext cx="3143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650" b="0">
                <a:solidFill>
                  <a:srgbClr val="f1c961"/>
                </a:solidFill>
                <a:latin typeface="Nimbus Sans"/>
                <a:ea typeface="Nimbus Sans"/>
                <a:cs typeface="Nimbus Sans"/>
              </a:defRPr>
            </a:defPPr>
          </a:lstStyle>
          <a:p xmlns:a="http://schemas.openxmlformats.org/drawingml/2006/main">
            <a:pPr algn="l">
              <a:buNone/>
              <a:defRPr sz="1650" b="0">
                <a:solidFill>
                  <a:srgbClr val="f1c961"/>
                </a:solidFill>
                <a:latin typeface="Nimbus Sans"/>
                <a:ea typeface="Nimbus Sans"/>
                <a:cs typeface="Nimbus Sans"/>
              </a:defRPr>
            </a:pPr>
            <a:r>
              <a:rPr sz="1650" b="0">
                <a:solidFill>
                  <a:srgbClr val="f1c961"/>
                </a:solidFill>
                <a:latin typeface="Nimbus Sans"/>
                <a:ea typeface="Nimbus Sans"/>
                <a:cs typeface="Nimbus Sans"/>
              </a:rPr>
              <a:t>Remaining federal tax</a:t>
            </a:r>
          </a:p>
        </p:txBody>
      </p:sp>
      <p:sp>
        <p:nvSpPr>
          <p:cNvPr id="12" name="text-11">
            <a:extLst xmlns:a="http://schemas.openxmlformats.org/drawingml/2006/main">
              <a:ext uri="{FF2B5EF4-FFF2-40B4-BE49-F238E27FC236}">
                <a16:creationId xmlns:a16="http://schemas.microsoft.com/office/drawing/2014/main" id="{E7C9902F-59A6-4D8B-AD81-9139F87C42C0}"/>
              </a:ext>
            </a:extLst>
          </p:cNvPr>
          <p:cNvSpPr>
            <a:spLocks xmlns:a="http://schemas.openxmlformats.org/drawingml/2006/main" noGrp="1"/>
          </p:cNvSpPr>
          <p:nvPr/>
        </p:nvSpPr>
        <p:spPr>
          <a:xfrm xmlns:a="http://schemas.openxmlformats.org/drawingml/2006/main">
            <a:off x="8591550" y="507682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4875" b="0">
                <a:solidFill>
                  <a:srgbClr val="FFFFFF"/>
                </a:solidFill>
                <a:latin typeface="Bitstream Charter"/>
                <a:ea typeface="Bitstream Charter"/>
                <a:cs typeface="Bitstream Charter"/>
              </a:defRPr>
            </a:defPPr>
          </a:lstStyle>
          <a:p xmlns:a="http://schemas.openxmlformats.org/drawingml/2006/main">
            <a:pPr algn="l">
              <a:buNone/>
              <a:defRPr sz="4875" b="0">
                <a:solidFill>
                  <a:srgbClr val="FFFFFF"/>
                </a:solidFill>
                <a:latin typeface="Bitstream Charter"/>
                <a:ea typeface="Bitstream Charter"/>
                <a:cs typeface="Bitstream Charter"/>
              </a:defRPr>
            </a:pPr>
            <a:r>
              <a:rPr sz="4875" b="0">
                <a:solidFill>
                  <a:srgbClr val="FFFFFF"/>
                </a:solidFill>
                <a:latin typeface="Bitstream Charter"/>
                <a:ea typeface="Bitstream Charter"/>
                <a:cs typeface="Bitstream Charter"/>
              </a:rPr>
              <a:t>$4,300</a:t>
            </a:r>
          </a:p>
        </p:txBody>
      </p:sp>
      <p:sp>
        <p:nvSpPr>
          <p:cNvPr id="13" name="text-12">
            <a:extLst xmlns:a="http://schemas.openxmlformats.org/drawingml/2006/main">
              <a:ext uri="{FF2B5EF4-FFF2-40B4-BE49-F238E27FC236}">
                <a16:creationId xmlns:a16="http://schemas.microsoft.com/office/drawing/2014/main" id="{B16EB9ED-87E6-48B6-BAD4-1F3DD1BED4B2}"/>
              </a:ext>
            </a:extLst>
          </p:cNvPr>
          <p:cNvSpPr>
            <a:spLocks xmlns:a="http://schemas.openxmlformats.org/drawingml/2006/main" noGrp="1"/>
          </p:cNvSpPr>
          <p:nvPr/>
        </p:nvSpPr>
        <p:spPr>
          <a:xfrm xmlns:a="http://schemas.openxmlformats.org/drawingml/2006/main">
            <a:off x="3771900" y="5067300"/>
            <a:ext cx="52387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4425" b="0">
                <a:solidFill>
                  <a:srgbClr val="f1c961"/>
                </a:solidFill>
                <a:latin typeface="Nimbus Sans"/>
                <a:ea typeface="Nimbus Sans"/>
                <a:cs typeface="Nimbus Sans"/>
              </a:defRPr>
            </a:defPPr>
          </a:lstStyle>
          <a:p xmlns:a="http://schemas.openxmlformats.org/drawingml/2006/main">
            <a:pPr algn="l">
              <a:buNone/>
              <a:defRPr sz="4425" b="0">
                <a:solidFill>
                  <a:srgbClr val="f1c961"/>
                </a:solidFill>
                <a:latin typeface="Nimbus Sans"/>
                <a:ea typeface="Nimbus Sans"/>
                <a:cs typeface="Nimbus Sans"/>
              </a:defRPr>
            </a:pPr>
            <a:r>
              <a:rPr sz="4425" b="0">
                <a:solidFill>
                  <a:srgbClr val="f1c961"/>
                </a:solidFill>
                <a:latin typeface="Nimbus Sans"/>
                <a:ea typeface="Nimbus Sans"/>
                <a:cs typeface="Nimbus Sans"/>
              </a:rPr>
              <a:t>−</a:t>
            </a:r>
          </a:p>
        </p:txBody>
      </p:sp>
      <p:sp>
        <p:nvSpPr>
          <p:cNvPr id="14" name="text-13">
            <a:extLst xmlns:a="http://schemas.openxmlformats.org/drawingml/2006/main">
              <a:ext uri="{FF2B5EF4-FFF2-40B4-BE49-F238E27FC236}">
                <a16:creationId xmlns:a16="http://schemas.microsoft.com/office/drawing/2014/main" id="{835343B6-3CEF-4C49-93EE-E10C6536D234}"/>
              </a:ext>
            </a:extLst>
          </p:cNvPr>
          <p:cNvSpPr>
            <a:spLocks xmlns:a="http://schemas.openxmlformats.org/drawingml/2006/main" noGrp="1"/>
          </p:cNvSpPr>
          <p:nvPr/>
        </p:nvSpPr>
        <p:spPr>
          <a:xfrm xmlns:a="http://schemas.openxmlformats.org/drawingml/2006/main">
            <a:off x="7810500" y="5067300"/>
            <a:ext cx="523875"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4425" b="0">
                <a:solidFill>
                  <a:srgbClr val="f1c961"/>
                </a:solidFill>
                <a:latin typeface="Nimbus Sans"/>
                <a:ea typeface="Nimbus Sans"/>
                <a:cs typeface="Nimbus Sans"/>
              </a:defRPr>
            </a:defPPr>
          </a:lstStyle>
          <a:p xmlns:a="http://schemas.openxmlformats.org/drawingml/2006/main">
            <a:pPr algn="l">
              <a:buNone/>
              <a:defRPr sz="4425" b="0">
                <a:solidFill>
                  <a:srgbClr val="f1c961"/>
                </a:solidFill>
                <a:latin typeface="Nimbus Sans"/>
                <a:ea typeface="Nimbus Sans"/>
                <a:cs typeface="Nimbus Sans"/>
              </a:defRPr>
            </a:pPr>
            <a:r>
              <a:rPr sz="4425" b="0">
                <a:solidFill>
                  <a:srgbClr val="f1c961"/>
                </a:solidFill>
                <a:latin typeface="Nimbus Sans"/>
                <a:ea typeface="Nimbus Sans"/>
                <a:cs typeface="Nimbus Sans"/>
              </a:rPr>
              <a:t>=</a:t>
            </a:r>
          </a:p>
        </p:txBody>
      </p:sp>
      <p:sp>
        <p:nvSpPr>
          <p:cNvPr id="15" name="text-14">
            <a:extLst xmlns:a="http://schemas.openxmlformats.org/drawingml/2006/main">
              <a:ext uri="{FF2B5EF4-FFF2-40B4-BE49-F238E27FC236}">
                <a16:creationId xmlns:a16="http://schemas.microsoft.com/office/drawing/2014/main" id="{59485D75-C7C3-42EC-ADCE-E5D5840B003E}"/>
              </a:ext>
            </a:extLst>
          </p:cNvPr>
          <p:cNvSpPr>
            <a:spLocks xmlns:a="http://schemas.openxmlformats.org/drawingml/2006/main" noGrp="1"/>
          </p:cNvSpPr>
          <p:nvPr/>
        </p:nvSpPr>
        <p:spPr>
          <a:xfrm xmlns:a="http://schemas.openxmlformats.org/drawingml/2006/main">
            <a:off x="609600" y="6315075"/>
            <a:ext cx="10696575"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425" b="0">
                <a:solidFill>
                  <a:srgbClr val="f1c961"/>
                </a:solidFill>
                <a:latin typeface="Nimbus Sans"/>
                <a:ea typeface="Nimbus Sans"/>
                <a:cs typeface="Nimbus Sans"/>
              </a:defRPr>
            </a:defPPr>
          </a:lstStyle>
          <a:p xmlns:a="http://schemas.openxmlformats.org/drawingml/2006/main">
            <a:pPr algn="l">
              <a:buNone/>
              <a:defRPr sz="1425" b="0">
                <a:solidFill>
                  <a:srgbClr val="f1c961"/>
                </a:solidFill>
                <a:latin typeface="Nimbus Sans"/>
                <a:ea typeface="Nimbus Sans"/>
                <a:cs typeface="Nimbus Sans"/>
              </a:defRPr>
            </a:pPr>
            <a:r>
              <a:rPr sz="1425" b="0">
                <a:solidFill>
                  <a:srgbClr val="f1c961"/>
                </a:solidFill>
                <a:latin typeface="Nimbus Sans"/>
                <a:ea typeface="Nimbus Sans"/>
                <a:cs typeface="Nimbus Sans"/>
              </a:rPr>
              <a:t>Assumes a qualifying gift, sufficient federal tax liability and no state credit for the same gift.</a:t>
            </a:r>
          </a:p>
        </p:txBody>
      </p:sp>
      <p:sp>
        <p:nvSpPr>
          <p:cNvPr id="16" name="text-15">
            <a:extLst xmlns:a="http://schemas.openxmlformats.org/drawingml/2006/main">
              <a:ext uri="{FF2B5EF4-FFF2-40B4-BE49-F238E27FC236}">
                <a16:creationId xmlns:a16="http://schemas.microsoft.com/office/drawing/2014/main" id="{6394BCDB-38D0-4220-922F-74D1BA3A4ED9}"/>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f1c961"/>
                </a:solidFill>
                <a:latin typeface="Nimbus Sans"/>
                <a:ea typeface="Nimbus Sans"/>
                <a:cs typeface="Nimbus Sans"/>
              </a:defRPr>
            </a:defPPr>
          </a:lstStyle>
          <a:p xmlns:a="http://schemas.openxmlformats.org/drawingml/2006/main">
            <a:pPr algn="r">
              <a:buNone/>
              <a:defRPr sz="1125" b="0">
                <a:solidFill>
                  <a:srgbClr val="f1c961"/>
                </a:solidFill>
                <a:latin typeface="Nimbus Sans"/>
                <a:ea typeface="Nimbus Sans"/>
                <a:cs typeface="Nimbus Sans"/>
              </a:defRPr>
            </a:pPr>
            <a:r>
              <a:rPr sz="1125" b="0">
                <a:solidFill>
                  <a:srgbClr val="f1c961"/>
                </a:solidFill>
                <a:latin typeface="Nimbus Sans"/>
                <a:ea typeface="Nimbus Sans"/>
                <a:cs typeface="Nimbus Sans"/>
              </a:rPr>
              <a:t>11</a:t>
            </a:r>
          </a:p>
        </p:txBody>
      </p:sp>
    </p:spTree>
    <p:extLst>
      <p:ext uri="{BB962C8B-B14F-4D97-AF65-F5344CB8AC3E}">
        <p14:creationId xmlns:p14="http://schemas.microsoft.com/office/powerpoint/2010/main" val="1631321121"/>
      </p:ext>
    </p:extLst>
  </p:cSld>
</p:sld>
</file>

<file path=ppt/slides/slide12.xml><?xml version="1.0" encoding="utf-8"?>
<p:sld xmlns:p="http://schemas.openxmlformats.org/presentationml/2006/main">
  <p:cSld>
    <p:bg>
      <p:bgPr>
        <a:solidFill xmlns:a="http://schemas.openxmlformats.org/drawingml/2006/main">
          <a:srgbClr val="52274b"/>
        </a:solidFill>
      </p:bgPr>
    </p:bg>
    <p:spTree>
      <p:nvGrpSpPr>
        <p:cNvPr id="1" name=""/>
        <p:cNvGrpSpPr/>
        <p:nvPr/>
      </p:nvGrpSpPr>
      <p:grpSpPr>
        <a:xfrm xmlns:a="http://schemas.openxmlformats.org/drawingml/2006/main"/>
      </p:grpSpPr>
      <p:sp>
        <p:nvSpPr>
          <p:cNvPr id="12" name="layout-surface-0">
            <a:extLst xmlns:a="http://schemas.openxmlformats.org/drawingml/2006/main">
              <a:ext uri="{FF2B5EF4-FFF2-40B4-BE49-F238E27FC236}">
                <a16:creationId xmlns:a16="http://schemas.microsoft.com/office/drawing/2014/main" id="{60616239-70F4-4E23-BB48-6D5D34F361BA}"/>
              </a:ext>
            </a:extLst>
          </p:cNvPr>
          <p:cNvSpPr>
            <a:spLocks xmlns:a="http://schemas.openxmlformats.org/drawingml/2006/main" noGrp="1"/>
          </p:cNvSpPr>
          <p:nvPr/>
        </p:nvSpPr>
        <p:spPr>
          <a:xfrm xmlns:a="http://schemas.openxmlformats.org/drawingml/2006/main">
            <a:off x="6096000" y="0"/>
            <a:ext cx="6096000" cy="6858000"/>
          </a:xfrm>
          <a:prstGeom xmlns:a="http://schemas.openxmlformats.org/drawingml/2006/main" prst="rect">
            <a:avLst/>
          </a:prstGeom>
          <a:solidFill xmlns:a="http://schemas.openxmlformats.org/drawingml/2006/main">
            <a:srgbClr val="f1c961"/>
          </a:solidFill>
          <a:ln xmlns:a="http://schemas.openxmlformats.org/drawingml/2006/main" w="0">
            <a:noFill/>
            <a:prstDash val="solid"/>
          </a:ln>
        </p:spPr>
      </p:sp>
      <p:sp>
        <p:nvSpPr>
          <p:cNvPr id="2" name="text-1">
            <a:extLst xmlns:a="http://schemas.openxmlformats.org/drawingml/2006/main">
              <a:ext uri="{FF2B5EF4-FFF2-40B4-BE49-F238E27FC236}">
                <a16:creationId xmlns:a16="http://schemas.microsoft.com/office/drawing/2014/main" id="{55B16931-FCB4-4D9A-A639-29F4459DEAA9}"/>
              </a:ext>
            </a:extLst>
          </p:cNvPr>
          <p:cNvSpPr>
            <a:spLocks xmlns:a="http://schemas.openxmlformats.org/drawingml/2006/main" noGrp="1"/>
          </p:cNvSpPr>
          <p:nvPr/>
        </p:nvSpPr>
        <p:spPr>
          <a:xfrm xmlns:a="http://schemas.openxmlformats.org/drawingml/2006/main">
            <a:off x="609600" y="542925"/>
            <a:ext cx="52959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900" b="0">
                <a:solidFill>
                  <a:srgbClr val="FFFFFF"/>
                </a:solidFill>
                <a:latin typeface="Bitstream Charter"/>
                <a:ea typeface="Bitstream Charter"/>
                <a:cs typeface="Bitstream Charter"/>
              </a:defRPr>
            </a:defPPr>
          </a:lstStyle>
          <a:p xmlns:a="http://schemas.openxmlformats.org/drawingml/2006/main">
            <a:pPr algn="l">
              <a:buNone/>
              <a:defRPr sz="3900" b="0">
                <a:solidFill>
                  <a:srgbClr val="FFFFFF"/>
                </a:solidFill>
                <a:latin typeface="Bitstream Charter"/>
                <a:ea typeface="Bitstream Charter"/>
                <a:cs typeface="Bitstream Charter"/>
              </a:defRPr>
            </a:pPr>
            <a:r>
              <a:rPr sz="3900" b="0">
                <a:solidFill>
                  <a:srgbClr val="FFFFFF"/>
                </a:solidFill>
                <a:latin typeface="Bitstream Charter"/>
                <a:ea typeface="Bitstream Charter"/>
                <a:cs typeface="Bitstream Charter"/>
              </a:rPr>
              <a:t>Annual credit limits</a:t>
            </a:r>
          </a:p>
        </p:txBody>
      </p:sp>
      <p:sp>
        <p:nvSpPr>
          <p:cNvPr id="3" name="text-2">
            <a:extLst xmlns:a="http://schemas.openxmlformats.org/drawingml/2006/main">
              <a:ext uri="{FF2B5EF4-FFF2-40B4-BE49-F238E27FC236}">
                <a16:creationId xmlns:a16="http://schemas.microsoft.com/office/drawing/2014/main" id="{66AB769C-D84D-4FE0-8001-966BB714EE16}"/>
              </a:ext>
            </a:extLst>
          </p:cNvPr>
          <p:cNvSpPr>
            <a:spLocks xmlns:a="http://schemas.openxmlformats.org/drawingml/2006/main" noGrp="1"/>
          </p:cNvSpPr>
          <p:nvPr/>
        </p:nvSpPr>
        <p:spPr>
          <a:xfrm xmlns:a="http://schemas.openxmlformats.org/drawingml/2006/main">
            <a:off x="571500" y="2305050"/>
            <a:ext cx="52197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7575" b="0">
                <a:solidFill>
                  <a:srgbClr val="FFFFFF"/>
                </a:solidFill>
                <a:latin typeface="Bitstream Charter"/>
                <a:ea typeface="Bitstream Charter"/>
                <a:cs typeface="Bitstream Charter"/>
              </a:defRPr>
            </a:defPPr>
          </a:lstStyle>
          <a:p xmlns:a="http://schemas.openxmlformats.org/drawingml/2006/main">
            <a:pPr algn="l">
              <a:buNone/>
              <a:defRPr sz="7575" b="0">
                <a:solidFill>
                  <a:srgbClr val="FFFFFF"/>
                </a:solidFill>
                <a:latin typeface="Bitstream Charter"/>
                <a:ea typeface="Bitstream Charter"/>
                <a:cs typeface="Bitstream Charter"/>
              </a:defRPr>
            </a:pPr>
            <a:r>
              <a:rPr sz="7575" b="0">
                <a:solidFill>
                  <a:srgbClr val="FFFFFF"/>
                </a:solidFill>
                <a:latin typeface="Bitstream Charter"/>
                <a:ea typeface="Bitstream Charter"/>
                <a:cs typeface="Bitstream Charter"/>
              </a:rPr>
              <a:t>$1,700</a:t>
            </a:r>
          </a:p>
        </p:txBody>
      </p:sp>
      <p:sp>
        <p:nvSpPr>
          <p:cNvPr id="4" name="text-3">
            <a:extLst xmlns:a="http://schemas.openxmlformats.org/drawingml/2006/main">
              <a:ext uri="{FF2B5EF4-FFF2-40B4-BE49-F238E27FC236}">
                <a16:creationId xmlns:a16="http://schemas.microsoft.com/office/drawing/2014/main" id="{CA76AA3C-4CBB-4835-9C4A-060C508A5924}"/>
              </a:ext>
            </a:extLst>
          </p:cNvPr>
          <p:cNvSpPr>
            <a:spLocks xmlns:a="http://schemas.openxmlformats.org/drawingml/2006/main" noGrp="1"/>
          </p:cNvSpPr>
          <p:nvPr/>
        </p:nvSpPr>
        <p:spPr>
          <a:xfrm xmlns:a="http://schemas.openxmlformats.org/drawingml/2006/main">
            <a:off x="609600" y="3638550"/>
            <a:ext cx="4953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250" b="0">
                <a:solidFill>
                  <a:srgbClr val="f1c961"/>
                </a:solidFill>
                <a:latin typeface="Nimbus Sans"/>
                <a:ea typeface="Nimbus Sans"/>
                <a:cs typeface="Nimbus Sans"/>
              </a:defRPr>
            </a:defPPr>
          </a:lstStyle>
          <a:p xmlns:a="http://schemas.openxmlformats.org/drawingml/2006/main">
            <a:pPr algn="l">
              <a:buNone/>
              <a:defRPr sz="2250" b="0">
                <a:solidFill>
                  <a:srgbClr val="f1c961"/>
                </a:solidFill>
                <a:latin typeface="Nimbus Sans"/>
                <a:ea typeface="Nimbus Sans"/>
                <a:cs typeface="Nimbus Sans"/>
              </a:defRPr>
            </a:pPr>
            <a:r>
              <a:rPr sz="2250" b="0">
                <a:solidFill>
                  <a:srgbClr val="f1c961"/>
                </a:solidFill>
                <a:latin typeface="Nimbus Sans"/>
                <a:ea typeface="Nimbus Sans"/>
                <a:cs typeface="Nimbus Sans"/>
              </a:rPr>
              <a:t>Per individual, per year</a:t>
            </a:r>
          </a:p>
        </p:txBody>
      </p:sp>
      <p:sp>
        <p:nvSpPr>
          <p:cNvPr id="5" name="text-4">
            <a:extLst xmlns:a="http://schemas.openxmlformats.org/drawingml/2006/main">
              <a:ext uri="{FF2B5EF4-FFF2-40B4-BE49-F238E27FC236}">
                <a16:creationId xmlns:a16="http://schemas.microsoft.com/office/drawing/2014/main" id="{7E15B7EE-0169-4909-B8CE-2D8F0250FA8B}"/>
              </a:ext>
            </a:extLst>
          </p:cNvPr>
          <p:cNvSpPr>
            <a:spLocks xmlns:a="http://schemas.openxmlformats.org/drawingml/2006/main" noGrp="1"/>
          </p:cNvSpPr>
          <p:nvPr/>
        </p:nvSpPr>
        <p:spPr>
          <a:xfrm xmlns:a="http://schemas.openxmlformats.org/drawingml/2006/main">
            <a:off x="609600" y="4724400"/>
            <a:ext cx="495300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025" b="0">
                <a:solidFill>
                  <a:srgbClr val="FFFFFF"/>
                </a:solidFill>
                <a:latin typeface="Nimbus Sans"/>
                <a:ea typeface="Nimbus Sans"/>
                <a:cs typeface="Nimbus Sans"/>
              </a:defRPr>
            </a:defPPr>
          </a:lstStyle>
          <a:p xmlns:a="http://schemas.openxmlformats.org/drawingml/2006/main">
            <a:pPr algn="l">
              <a:buNone/>
              <a:defRPr sz="2025" b="0">
                <a:solidFill>
                  <a:srgbClr val="FFFFFF"/>
                </a:solidFill>
                <a:latin typeface="Nimbus Sans"/>
                <a:ea typeface="Nimbus Sans"/>
                <a:cs typeface="Nimbus Sans"/>
              </a:defRPr>
            </a:pPr>
            <a:r>
              <a:rPr sz="2025" b="0">
                <a:solidFill>
                  <a:srgbClr val="FFFFFF"/>
                </a:solidFill>
                <a:latin typeface="Nimbus Sans"/>
                <a:ea typeface="Nimbus Sans"/>
                <a:cs typeface="Nimbus Sans"/>
              </a:rPr>
              <a:t>Across all qualifying SGO gifts</a:t>
            </a:r>
          </a:p>
        </p:txBody>
      </p:sp>
      <p:sp>
        <p:nvSpPr>
          <p:cNvPr id="6" name="text-5">
            <a:extLst xmlns:a="http://schemas.openxmlformats.org/drawingml/2006/main">
              <a:ext uri="{FF2B5EF4-FFF2-40B4-BE49-F238E27FC236}">
                <a16:creationId xmlns:a16="http://schemas.microsoft.com/office/drawing/2014/main" id="{7B7FB087-2829-48F1-B383-B5B65D91D534}"/>
              </a:ext>
            </a:extLst>
          </p:cNvPr>
          <p:cNvSpPr>
            <a:spLocks xmlns:a="http://schemas.openxmlformats.org/drawingml/2006/main" noGrp="1"/>
          </p:cNvSpPr>
          <p:nvPr/>
        </p:nvSpPr>
        <p:spPr>
          <a:xfrm xmlns:a="http://schemas.openxmlformats.org/drawingml/2006/main">
            <a:off x="6591300" y="2305050"/>
            <a:ext cx="51054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7575" b="0">
                <a:solidFill>
                  <a:srgbClr val="52274b"/>
                </a:solidFill>
                <a:latin typeface="Bitstream Charter"/>
                <a:ea typeface="Bitstream Charter"/>
                <a:cs typeface="Bitstream Charter"/>
              </a:defRPr>
            </a:defPPr>
          </a:lstStyle>
          <a:p xmlns:a="http://schemas.openxmlformats.org/drawingml/2006/main">
            <a:pPr algn="l">
              <a:buNone/>
              <a:defRPr sz="7575" b="0">
                <a:solidFill>
                  <a:srgbClr val="52274b"/>
                </a:solidFill>
                <a:latin typeface="Bitstream Charter"/>
                <a:ea typeface="Bitstream Charter"/>
                <a:cs typeface="Bitstream Charter"/>
              </a:defRPr>
            </a:pPr>
            <a:r>
              <a:rPr sz="7575" b="0">
                <a:solidFill>
                  <a:srgbClr val="52274b"/>
                </a:solidFill>
                <a:latin typeface="Bitstream Charter"/>
                <a:ea typeface="Bitstream Charter"/>
                <a:cs typeface="Bitstream Charter"/>
              </a:rPr>
              <a:t>$3,400</a:t>
            </a:r>
          </a:p>
        </p:txBody>
      </p:sp>
      <p:sp>
        <p:nvSpPr>
          <p:cNvPr id="7" name="text-6">
            <a:extLst xmlns:a="http://schemas.openxmlformats.org/drawingml/2006/main">
              <a:ext uri="{FF2B5EF4-FFF2-40B4-BE49-F238E27FC236}">
                <a16:creationId xmlns:a16="http://schemas.microsoft.com/office/drawing/2014/main" id="{49063E64-94E0-4B2C-BF1D-A3FFAD61EAE7}"/>
              </a:ext>
            </a:extLst>
          </p:cNvPr>
          <p:cNvSpPr>
            <a:spLocks xmlns:a="http://schemas.openxmlformats.org/drawingml/2006/main" noGrp="1"/>
          </p:cNvSpPr>
          <p:nvPr/>
        </p:nvSpPr>
        <p:spPr>
          <a:xfrm xmlns:a="http://schemas.openxmlformats.org/drawingml/2006/main">
            <a:off x="6629400" y="3638550"/>
            <a:ext cx="4848225"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250" b="0">
                <a:solidFill>
                  <a:srgbClr val="52274b"/>
                </a:solidFill>
                <a:latin typeface="Nimbus Sans"/>
                <a:ea typeface="Nimbus Sans"/>
                <a:cs typeface="Nimbus Sans"/>
              </a:defRPr>
            </a:defPPr>
          </a:lstStyle>
          <a:p xmlns:a="http://schemas.openxmlformats.org/drawingml/2006/main">
            <a:pPr algn="l">
              <a:buNone/>
              <a:defRPr sz="2250" b="0">
                <a:solidFill>
                  <a:srgbClr val="52274b"/>
                </a:solidFill>
                <a:latin typeface="Nimbus Sans"/>
                <a:ea typeface="Nimbus Sans"/>
                <a:cs typeface="Nimbus Sans"/>
              </a:defRPr>
            </a:pPr>
            <a:r>
              <a:rPr sz="2250" b="0">
                <a:solidFill>
                  <a:srgbClr val="52274b"/>
                </a:solidFill>
                <a:latin typeface="Nimbus Sans"/>
                <a:ea typeface="Nimbus Sans"/>
                <a:cs typeface="Nimbus Sans"/>
              </a:rPr>
              <a:t>Potential combined credit</a:t>
            </a:r>
          </a:p>
          <a:p xmlns:a="http://schemas.openxmlformats.org/drawingml/2006/main">
            <a:pPr algn="l">
              <a:buNone/>
              <a:defRPr sz="2250" b="0">
                <a:solidFill>
                  <a:srgbClr val="52274b"/>
                </a:solidFill>
                <a:latin typeface="Nimbus Sans"/>
                <a:ea typeface="Nimbus Sans"/>
                <a:cs typeface="Nimbus Sans"/>
              </a:defRPr>
            </a:pPr>
            <a:r>
              <a:rPr sz="2250" b="0">
                <a:solidFill>
                  <a:srgbClr val="52274b"/>
                </a:solidFill>
                <a:latin typeface="Nimbus Sans"/>
                <a:ea typeface="Nimbus Sans"/>
                <a:cs typeface="Nimbus Sans"/>
              </a:rPr>
              <a:t>for a couple filing jointly</a:t>
            </a:r>
          </a:p>
        </p:txBody>
      </p:sp>
      <p:sp>
        <p:nvSpPr>
          <p:cNvPr id="8" name="text-7">
            <a:extLst xmlns:a="http://schemas.openxmlformats.org/drawingml/2006/main">
              <a:ext uri="{FF2B5EF4-FFF2-40B4-BE49-F238E27FC236}">
                <a16:creationId xmlns:a16="http://schemas.microsoft.com/office/drawing/2014/main" id="{90FA77FE-377C-4209-85BF-618C1EE27977}"/>
              </a:ext>
            </a:extLst>
          </p:cNvPr>
          <p:cNvSpPr>
            <a:spLocks xmlns:a="http://schemas.openxmlformats.org/drawingml/2006/main" noGrp="1"/>
          </p:cNvSpPr>
          <p:nvPr/>
        </p:nvSpPr>
        <p:spPr>
          <a:xfrm xmlns:a="http://schemas.openxmlformats.org/drawingml/2006/main">
            <a:off x="6629400" y="4724400"/>
            <a:ext cx="4848225"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025" b="1">
                <a:solidFill>
                  <a:srgbClr val="52274b"/>
                </a:solidFill>
                <a:latin typeface="Nimbus Sans"/>
                <a:ea typeface="Nimbus Sans"/>
                <a:cs typeface="Nimbus Sans"/>
              </a:defRPr>
            </a:defPPr>
          </a:lstStyle>
          <a:p xmlns:a="http://schemas.openxmlformats.org/drawingml/2006/main">
            <a:pPr algn="l">
              <a:buNone/>
              <a:defRPr sz="2025" b="1">
                <a:solidFill>
                  <a:srgbClr val="52274b"/>
                </a:solidFill>
                <a:latin typeface="Nimbus Sans"/>
                <a:ea typeface="Nimbus Sans"/>
                <a:cs typeface="Nimbus Sans"/>
              </a:defRPr>
            </a:pPr>
            <a:r>
              <a:rPr sz="2025" b="1">
                <a:solidFill>
                  <a:srgbClr val="52274b"/>
                </a:solidFill>
                <a:latin typeface="Nimbus Sans"/>
                <a:ea typeface="Nimbus Sans"/>
                <a:cs typeface="Nimbus Sans"/>
              </a:rPr>
              <a:t>Each spouse contributes $1,700.</a:t>
            </a:r>
          </a:p>
        </p:txBody>
      </p:sp>
      <p:sp>
        <p:nvSpPr>
          <p:cNvPr id="9" name="text-8">
            <a:extLst xmlns:a="http://schemas.openxmlformats.org/drawingml/2006/main">
              <a:ext uri="{FF2B5EF4-FFF2-40B4-BE49-F238E27FC236}">
                <a16:creationId xmlns:a16="http://schemas.microsoft.com/office/drawing/2014/main" id="{643DC74C-7B2A-4494-ADA6-696EE37D4456}"/>
              </a:ext>
            </a:extLst>
          </p:cNvPr>
          <p:cNvSpPr>
            <a:spLocks xmlns:a="http://schemas.openxmlformats.org/drawingml/2006/main" noGrp="1"/>
          </p:cNvSpPr>
          <p:nvPr/>
        </p:nvSpPr>
        <p:spPr>
          <a:xfrm xmlns:a="http://schemas.openxmlformats.org/drawingml/2006/main">
            <a:off x="609600" y="5943600"/>
            <a:ext cx="4953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500" b="0">
                <a:solidFill>
                  <a:srgbClr val="f1c961"/>
                </a:solidFill>
                <a:latin typeface="Nimbus Sans"/>
                <a:ea typeface="Nimbus Sans"/>
                <a:cs typeface="Nimbus Sans"/>
              </a:defRPr>
            </a:defPPr>
          </a:lstStyle>
          <a:p xmlns:a="http://schemas.openxmlformats.org/drawingml/2006/main">
            <a:pPr algn="l">
              <a:buNone/>
              <a:defRPr sz="1500" b="0">
                <a:solidFill>
                  <a:srgbClr val="f1c961"/>
                </a:solidFill>
                <a:latin typeface="Nimbus Sans"/>
                <a:ea typeface="Nimbus Sans"/>
                <a:cs typeface="Nimbus Sans"/>
              </a:defRPr>
            </a:pPr>
            <a:r>
              <a:rPr sz="1500" b="0">
                <a:solidFill>
                  <a:srgbClr val="f1c961"/>
                </a:solidFill>
                <a:latin typeface="Nimbus Sans"/>
                <a:ea typeface="Nimbus Sans"/>
                <a:cs typeface="Nimbus Sans"/>
              </a:rPr>
              <a:t>Credit limits govern tax benefits.</a:t>
            </a:r>
          </a:p>
          <a:p xmlns:a="http://schemas.openxmlformats.org/drawingml/2006/main">
            <a:pPr algn="l">
              <a:buNone/>
              <a:defRPr sz="1500" b="0">
                <a:solidFill>
                  <a:srgbClr val="f1c961"/>
                </a:solidFill>
                <a:latin typeface="Nimbus Sans"/>
                <a:ea typeface="Nimbus Sans"/>
                <a:cs typeface="Nimbus Sans"/>
              </a:defRPr>
            </a:pPr>
            <a:r>
              <a:rPr sz="1500" b="0">
                <a:solidFill>
                  <a:srgbClr val="f1c961"/>
                </a:solidFill>
                <a:latin typeface="Nimbus Sans"/>
                <a:ea typeface="Nimbus Sans"/>
                <a:cs typeface="Nimbus Sans"/>
              </a:rPr>
              <a:t>Supporters may give smaller or larger gifts.</a:t>
            </a:r>
          </a:p>
        </p:txBody>
      </p:sp>
      <p:sp>
        <p:nvSpPr>
          <p:cNvPr id="10" name="text-9">
            <a:extLst xmlns:a="http://schemas.openxmlformats.org/drawingml/2006/main">
              <a:ext uri="{FF2B5EF4-FFF2-40B4-BE49-F238E27FC236}">
                <a16:creationId xmlns:a16="http://schemas.microsoft.com/office/drawing/2014/main" id="{02EA0CAD-4104-4A4F-9348-B6EC643AC567}"/>
              </a:ext>
            </a:extLst>
          </p:cNvPr>
          <p:cNvSpPr>
            <a:spLocks xmlns:a="http://schemas.openxmlformats.org/drawingml/2006/main" noGrp="1"/>
          </p:cNvSpPr>
          <p:nvPr/>
        </p:nvSpPr>
        <p:spPr>
          <a:xfrm xmlns:a="http://schemas.openxmlformats.org/drawingml/2006/main">
            <a:off x="6629400" y="5943600"/>
            <a:ext cx="48482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500" b="0">
                <a:solidFill>
                  <a:srgbClr val="52274b"/>
                </a:solidFill>
                <a:latin typeface="Nimbus Sans"/>
                <a:ea typeface="Nimbus Sans"/>
                <a:cs typeface="Nimbus Sans"/>
              </a:defRPr>
            </a:defPPr>
          </a:lstStyle>
          <a:p xmlns:a="http://schemas.openxmlformats.org/drawingml/2006/main">
            <a:pPr algn="l">
              <a:buNone/>
              <a:defRPr sz="1500" b="0">
                <a:solidFill>
                  <a:srgbClr val="52274b"/>
                </a:solidFill>
                <a:latin typeface="Nimbus Sans"/>
                <a:ea typeface="Nimbus Sans"/>
                <a:cs typeface="Nimbus Sans"/>
              </a:defRPr>
            </a:pPr>
            <a:r>
              <a:rPr sz="1500" b="0">
                <a:solidFill>
                  <a:srgbClr val="52274b"/>
                </a:solidFill>
                <a:latin typeface="Nimbus Sans"/>
                <a:ea typeface="Nimbus Sans"/>
                <a:cs typeface="Nimbus Sans"/>
              </a:rPr>
              <a:t>Joint-return treatment reflects the</a:t>
            </a:r>
          </a:p>
          <a:p xmlns:a="http://schemas.openxmlformats.org/drawingml/2006/main">
            <a:pPr algn="l">
              <a:buNone/>
              <a:defRPr sz="1500" b="0">
                <a:solidFill>
                  <a:srgbClr val="52274b"/>
                </a:solidFill>
                <a:latin typeface="Nimbus Sans"/>
                <a:ea typeface="Nimbus Sans"/>
                <a:cs typeface="Nimbus Sans"/>
              </a:defRPr>
            </a:pPr>
            <a:r>
              <a:rPr sz="1500" b="0">
                <a:solidFill>
                  <a:srgbClr val="52274b"/>
                </a:solidFill>
                <a:latin typeface="Nimbus Sans"/>
                <a:ea typeface="Nimbus Sans"/>
                <a:cs typeface="Nimbus Sans"/>
              </a:rPr>
              <a:t>October 2026 proposed rules.</a:t>
            </a:r>
          </a:p>
        </p:txBody>
      </p:sp>
      <p:sp>
        <p:nvSpPr>
          <p:cNvPr id="11" name="text-10">
            <a:extLst xmlns:a="http://schemas.openxmlformats.org/drawingml/2006/main">
              <a:ext uri="{FF2B5EF4-FFF2-40B4-BE49-F238E27FC236}">
                <a16:creationId xmlns:a16="http://schemas.microsoft.com/office/drawing/2014/main" id="{38169B9C-B88D-45F8-A68C-4C956B745DC4}"/>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2274b"/>
                </a:solidFill>
                <a:latin typeface="Nimbus Sans"/>
                <a:ea typeface="Nimbus Sans"/>
                <a:cs typeface="Nimbus Sans"/>
              </a:defRPr>
            </a:defPPr>
          </a:lstStyle>
          <a:p xmlns:a="http://schemas.openxmlformats.org/drawingml/2006/main">
            <a:pPr algn="r">
              <a:buNone/>
              <a:defRPr sz="1125" b="0">
                <a:solidFill>
                  <a:srgbClr val="52274b"/>
                </a:solidFill>
                <a:latin typeface="Nimbus Sans"/>
                <a:ea typeface="Nimbus Sans"/>
                <a:cs typeface="Nimbus Sans"/>
              </a:defRPr>
            </a:pPr>
            <a:r>
              <a:rPr sz="1125" b="0">
                <a:solidFill>
                  <a:srgbClr val="52274b"/>
                </a:solidFill>
                <a:latin typeface="Nimbus Sans"/>
                <a:ea typeface="Nimbus Sans"/>
                <a:cs typeface="Nimbus Sans"/>
              </a:rPr>
              <a:t>12</a:t>
            </a:r>
          </a:p>
        </p:txBody>
      </p:sp>
    </p:spTree>
    <p:extLst>
      <p:ext uri="{BB962C8B-B14F-4D97-AF65-F5344CB8AC3E}">
        <p14:creationId xmlns:p14="http://schemas.microsoft.com/office/powerpoint/2010/main" val="1141612466"/>
      </p:ext>
    </p:extLst>
  </p:cSld>
</p:sld>
</file>

<file path=ppt/slides/slide13.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DBF5092E-94B4-40B0-9479-BF02F77C213A}"/>
              </a:ext>
            </a:extLst>
          </p:cNvPr>
          <p:cNvPicPr>
            <a:picLocks xmlns:a="http://schemas.openxmlformats.org/drawingml/2006/main" noChangeAspect="1"/>
          </p:cNvPicPr>
          <p:nvPr/>
        </p:nvPicPr>
        <p:blipFill>
          <a:blip xmlns:r="http://schemas.openxmlformats.org/officeDocument/2006/relationships" xmlns:a="http://schemas.openxmlformats.org/drawingml/2006/main" r:embed="Rce6e0cde587a4c8c"/>
          <a:stretch xmlns:a="http://schemas.openxmlformats.org/drawingml/2006/main">
            <a:fillRect l="0" t="0" r="0" b="0"/>
          </a:stretch>
        </p:blipFill>
        <p:spPr>
          <a:xfrm xmlns:a="http://schemas.openxmlformats.org/drawingml/2006/main">
            <a:off x="8029575" y="0"/>
            <a:ext cx="4162425" cy="68580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EB20D0D1-1569-4739-8232-3D7085E1A8D2}"/>
              </a:ext>
            </a:extLst>
          </p:cNvPr>
          <p:cNvSpPr>
            <a:spLocks xmlns:a="http://schemas.openxmlformats.org/drawingml/2006/main" noGrp="1"/>
          </p:cNvSpPr>
          <p:nvPr/>
        </p:nvSpPr>
        <p:spPr>
          <a:xfrm xmlns:a="http://schemas.openxmlformats.org/drawingml/2006/main">
            <a:off x="609600" y="533400"/>
            <a:ext cx="6762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975" b="0">
                <a:solidFill>
                  <a:srgbClr val="52274b"/>
                </a:solidFill>
                <a:latin typeface="Bitstream Charter"/>
                <a:ea typeface="Bitstream Charter"/>
                <a:cs typeface="Bitstream Charter"/>
              </a:defRPr>
            </a:defPPr>
          </a:lstStyle>
          <a:p xmlns:a="http://schemas.openxmlformats.org/drawingml/2006/main">
            <a:pPr algn="l">
              <a:buNone/>
              <a:defRPr sz="3975" b="0">
                <a:solidFill>
                  <a:srgbClr val="52274b"/>
                </a:solidFill>
                <a:latin typeface="Bitstream Charter"/>
                <a:ea typeface="Bitstream Charter"/>
                <a:cs typeface="Bitstream Charter"/>
              </a:defRPr>
            </a:pPr>
            <a:r>
              <a:rPr sz="3975" b="0">
                <a:solidFill>
                  <a:srgbClr val="52274b"/>
                </a:solidFill>
                <a:latin typeface="Bitstream Charter"/>
                <a:ea typeface="Bitstream Charter"/>
                <a:cs typeface="Bitstream Charter"/>
              </a:rPr>
              <a:t>Who can receive</a:t>
            </a:r>
          </a:p>
          <a:p xmlns:a="http://schemas.openxmlformats.org/drawingml/2006/main">
            <a:pPr algn="l">
              <a:buNone/>
              <a:defRPr sz="3975" b="0">
                <a:solidFill>
                  <a:srgbClr val="52274b"/>
                </a:solidFill>
                <a:latin typeface="Bitstream Charter"/>
                <a:ea typeface="Bitstream Charter"/>
                <a:cs typeface="Bitstream Charter"/>
              </a:defRPr>
            </a:pPr>
            <a:r>
              <a:rPr sz="3975" b="0">
                <a:solidFill>
                  <a:srgbClr val="52274b"/>
                </a:solidFill>
                <a:latin typeface="Bitstream Charter"/>
                <a:ea typeface="Bitstream Charter"/>
                <a:cs typeface="Bitstream Charter"/>
              </a:rPr>
              <a:t>a scholarship?</a:t>
            </a:r>
          </a:p>
        </p:txBody>
      </p:sp>
      <p:sp>
        <p:nvSpPr>
          <p:cNvPr id="3" name="text-1">
            <a:extLst xmlns:a="http://schemas.openxmlformats.org/drawingml/2006/main">
              <a:ext uri="{FF2B5EF4-FFF2-40B4-BE49-F238E27FC236}">
                <a16:creationId xmlns:a16="http://schemas.microsoft.com/office/drawing/2014/main" id="{094A6834-C7D5-4F4E-8E2D-763C21B65EE1}"/>
              </a:ext>
            </a:extLst>
          </p:cNvPr>
          <p:cNvSpPr>
            <a:spLocks xmlns:a="http://schemas.openxmlformats.org/drawingml/2006/main" noGrp="1"/>
          </p:cNvSpPr>
          <p:nvPr/>
        </p:nvSpPr>
        <p:spPr>
          <a:xfrm xmlns:a="http://schemas.openxmlformats.org/drawingml/2006/main">
            <a:off x="609600" y="2514600"/>
            <a:ext cx="67246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325" b="1">
                <a:solidFill>
                  <a:srgbClr val="52274b"/>
                </a:solidFill>
                <a:latin typeface="Nimbus Sans"/>
                <a:ea typeface="Nimbus Sans"/>
                <a:cs typeface="Nimbus Sans"/>
              </a:defRPr>
            </a:defPPr>
          </a:lstStyle>
          <a:p xmlns:a="http://schemas.openxmlformats.org/drawingml/2006/main">
            <a:pPr algn="l">
              <a:buNone/>
              <a:defRPr sz="2325" b="1">
                <a:solidFill>
                  <a:srgbClr val="52274b"/>
                </a:solidFill>
                <a:latin typeface="Nimbus Sans"/>
                <a:ea typeface="Nimbus Sans"/>
                <a:cs typeface="Nimbus Sans"/>
              </a:defRPr>
            </a:pPr>
            <a:r>
              <a:rPr sz="2325" b="1">
                <a:solidFill>
                  <a:srgbClr val="52274b"/>
                </a:solidFill>
                <a:latin typeface="Nimbus Sans"/>
                <a:ea typeface="Nimbus Sans"/>
                <a:cs typeface="Nimbus Sans"/>
              </a:rPr>
              <a:t>Eligible K–12 students</a:t>
            </a:r>
          </a:p>
        </p:txBody>
      </p:sp>
      <p:sp>
        <p:nvSpPr>
          <p:cNvPr id="4" name="text-2">
            <a:extLst xmlns:a="http://schemas.openxmlformats.org/drawingml/2006/main">
              <a:ext uri="{FF2B5EF4-FFF2-40B4-BE49-F238E27FC236}">
                <a16:creationId xmlns:a16="http://schemas.microsoft.com/office/drawing/2014/main" id="{8863BA2F-64F3-4DB5-9D1A-1E2DB671B363}"/>
              </a:ext>
            </a:extLst>
          </p:cNvPr>
          <p:cNvSpPr>
            <a:spLocks xmlns:a="http://schemas.openxmlformats.org/drawingml/2006/main" noGrp="1"/>
          </p:cNvSpPr>
          <p:nvPr/>
        </p:nvSpPr>
        <p:spPr>
          <a:xfrm xmlns:a="http://schemas.openxmlformats.org/drawingml/2006/main">
            <a:off x="609600" y="3133725"/>
            <a:ext cx="67627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025" b="0">
                <a:solidFill>
                  <a:srgbClr val="2A2727"/>
                </a:solidFill>
                <a:latin typeface="Nimbus Sans"/>
                <a:ea typeface="Nimbus Sans"/>
                <a:cs typeface="Nimbus Sans"/>
              </a:defRPr>
            </a:defPPr>
          </a:lstStyle>
          <a:p xmlns:a="http://schemas.openxmlformats.org/drawingml/2006/main">
            <a:pPr algn="l">
              <a:buNone/>
              <a:defRPr sz="2025" b="0">
                <a:solidFill>
                  <a:srgbClr val="2A2727"/>
                </a:solidFill>
                <a:latin typeface="Nimbus Sans"/>
                <a:ea typeface="Nimbus Sans"/>
                <a:cs typeface="Nimbus Sans"/>
              </a:defRPr>
            </a:pPr>
            <a:r>
              <a:rPr sz="2025" b="0">
                <a:solidFill>
                  <a:srgbClr val="2A2727"/>
                </a:solidFill>
                <a:latin typeface="Nimbus Sans"/>
                <a:ea typeface="Nimbus Sans"/>
                <a:cs typeface="Nimbus Sans"/>
              </a:rPr>
              <a:t>Students must qualify for public-school enrollment and live in a participating state.</a:t>
            </a:r>
          </a:p>
        </p:txBody>
      </p:sp>
      <p:sp>
        <p:nvSpPr>
          <p:cNvPr id="5" name="text-3">
            <a:extLst xmlns:a="http://schemas.openxmlformats.org/drawingml/2006/main">
              <a:ext uri="{FF2B5EF4-FFF2-40B4-BE49-F238E27FC236}">
                <a16:creationId xmlns:a16="http://schemas.microsoft.com/office/drawing/2014/main" id="{5CAE580B-6DA2-4863-B5AF-41A768F2C2B7}"/>
              </a:ext>
            </a:extLst>
          </p:cNvPr>
          <p:cNvSpPr>
            <a:spLocks xmlns:a="http://schemas.openxmlformats.org/drawingml/2006/main" noGrp="1"/>
          </p:cNvSpPr>
          <p:nvPr/>
        </p:nvSpPr>
        <p:spPr>
          <a:xfrm xmlns:a="http://schemas.openxmlformats.org/drawingml/2006/main">
            <a:off x="609600" y="4495800"/>
            <a:ext cx="67246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400" b="1">
                <a:solidFill>
                  <a:srgbClr val="52274b"/>
                </a:solidFill>
                <a:latin typeface="Nimbus Sans"/>
                <a:ea typeface="Nimbus Sans"/>
                <a:cs typeface="Nimbus Sans"/>
              </a:defRPr>
            </a:defPPr>
          </a:lstStyle>
          <a:p xmlns:a="http://schemas.openxmlformats.org/drawingml/2006/main">
            <a:pPr algn="l">
              <a:buNone/>
              <a:defRPr sz="2400" b="1">
                <a:solidFill>
                  <a:srgbClr val="52274b"/>
                </a:solidFill>
                <a:latin typeface="Nimbus Sans"/>
                <a:ea typeface="Nimbus Sans"/>
                <a:cs typeface="Nimbus Sans"/>
              </a:defRPr>
            </a:pPr>
            <a:r>
              <a:rPr sz="2400" b="1">
                <a:solidFill>
                  <a:srgbClr val="52274b"/>
                </a:solidFill>
                <a:latin typeface="Nimbus Sans"/>
                <a:ea typeface="Nimbus Sans"/>
                <a:cs typeface="Nimbus Sans"/>
              </a:rPr>
              <a:t>300% of area median income</a:t>
            </a:r>
          </a:p>
        </p:txBody>
      </p:sp>
      <p:sp>
        <p:nvSpPr>
          <p:cNvPr id="6" name="text-4">
            <a:extLst xmlns:a="http://schemas.openxmlformats.org/drawingml/2006/main">
              <a:ext uri="{FF2B5EF4-FFF2-40B4-BE49-F238E27FC236}">
                <a16:creationId xmlns:a16="http://schemas.microsoft.com/office/drawing/2014/main" id="{2FE7BB08-07D0-45A6-AFAA-76BB38DFC1E2}"/>
              </a:ext>
            </a:extLst>
          </p:cNvPr>
          <p:cNvSpPr>
            <a:spLocks xmlns:a="http://schemas.openxmlformats.org/drawingml/2006/main" noGrp="1"/>
          </p:cNvSpPr>
          <p:nvPr/>
        </p:nvSpPr>
        <p:spPr>
          <a:xfrm xmlns:a="http://schemas.openxmlformats.org/drawingml/2006/main">
            <a:off x="609600" y="5191125"/>
            <a:ext cx="676275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025" b="0">
                <a:solidFill>
                  <a:srgbClr val="2A2727"/>
                </a:solidFill>
                <a:latin typeface="Nimbus Sans"/>
                <a:ea typeface="Nimbus Sans"/>
                <a:cs typeface="Nimbus Sans"/>
              </a:defRPr>
            </a:defPPr>
          </a:lstStyle>
          <a:p xmlns:a="http://schemas.openxmlformats.org/drawingml/2006/main">
            <a:pPr algn="l">
              <a:buNone/>
              <a:defRPr sz="2025" b="0">
                <a:solidFill>
                  <a:srgbClr val="2A2727"/>
                </a:solidFill>
                <a:latin typeface="Nimbus Sans"/>
                <a:ea typeface="Nimbus Sans"/>
                <a:cs typeface="Nimbus Sans"/>
              </a:defRPr>
            </a:pPr>
            <a:r>
              <a:rPr sz="2025" b="0">
                <a:solidFill>
                  <a:srgbClr val="2A2727"/>
                </a:solidFill>
                <a:latin typeface="Nimbus Sans"/>
                <a:ea typeface="Nimbus Sans"/>
                <a:cs typeface="Nimbus Sans"/>
              </a:rPr>
              <a:t>The federal household-income ceiling adjusts for location and family size. The SGO verifies eligibility and sets awards.</a:t>
            </a:r>
          </a:p>
        </p:txBody>
      </p:sp>
      <p:sp>
        <p:nvSpPr>
          <p:cNvPr id="7" name="text-5">
            <a:extLst xmlns:a="http://schemas.openxmlformats.org/drawingml/2006/main">
              <a:ext uri="{FF2B5EF4-FFF2-40B4-BE49-F238E27FC236}">
                <a16:creationId xmlns:a16="http://schemas.microsoft.com/office/drawing/2014/main" id="{4BCF37F1-9880-4C19-80F2-DE644C3F0B36}"/>
              </a:ext>
            </a:extLst>
          </p:cNvPr>
          <p:cNvSpPr>
            <a:spLocks xmlns:a="http://schemas.openxmlformats.org/drawingml/2006/main" noGrp="1"/>
          </p:cNvSpPr>
          <p:nvPr/>
        </p:nvSpPr>
        <p:spPr>
          <a:xfrm xmlns:a="http://schemas.openxmlformats.org/drawingml/2006/main">
            <a:off x="609600" y="6467475"/>
            <a:ext cx="6800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275" b="0">
                <a:solidFill>
                  <a:srgbClr val="5A6853"/>
                </a:solidFill>
                <a:latin typeface="Nimbus Sans"/>
                <a:ea typeface="Nimbus Sans"/>
                <a:cs typeface="Nimbus Sans"/>
              </a:defRPr>
            </a:defPPr>
          </a:lstStyle>
          <a:p xmlns:a="http://schemas.openxmlformats.org/drawingml/2006/main">
            <a:pPr algn="l">
              <a:buNone/>
              <a:defRPr sz="1275" b="0">
                <a:solidFill>
                  <a:srgbClr val="5A6853"/>
                </a:solidFill>
                <a:latin typeface="Nimbus Sans"/>
                <a:ea typeface="Nimbus Sans"/>
                <a:cs typeface="Nimbus Sans"/>
              </a:defRPr>
            </a:pPr>
            <a:r>
              <a:rPr sz="1275" b="0">
                <a:solidFill>
                  <a:srgbClr val="5A6853"/>
                </a:solidFill>
                <a:latin typeface="Nimbus Sans"/>
                <a:ea typeface="Nimbus Sans"/>
                <a:cs typeface="Nimbus Sans"/>
              </a:rPr>
              <a:t>Eligibility depends on the family’s circumstances and the applicable SGO rules.</a:t>
            </a:r>
          </a:p>
        </p:txBody>
      </p:sp>
    </p:spTree>
    <p:extLst>
      <p:ext uri="{BB962C8B-B14F-4D97-AF65-F5344CB8AC3E}">
        <p14:creationId xmlns:p14="http://schemas.microsoft.com/office/powerpoint/2010/main" val="1194947267"/>
      </p:ext>
    </p:extLst>
  </p:cSld>
</p:sld>
</file>

<file path=ppt/slides/slide14.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395CF260-0C9A-4BC3-A774-C449E3C408AA}"/>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675" b="0">
                <a:solidFill>
                  <a:srgbClr val="52274b"/>
                </a:solidFill>
                <a:latin typeface="Bitstream Charter"/>
                <a:ea typeface="Bitstream Charter"/>
                <a:cs typeface="Bitstream Charter"/>
              </a:defRPr>
            </a:defPPr>
          </a:lstStyle>
          <a:p xmlns:a="http://schemas.openxmlformats.org/drawingml/2006/main">
            <a:pPr algn="l">
              <a:buNone/>
              <a:defRPr sz="3675" b="0">
                <a:solidFill>
                  <a:srgbClr val="52274b"/>
                </a:solidFill>
                <a:latin typeface="Bitstream Charter"/>
                <a:ea typeface="Bitstream Charter"/>
                <a:cs typeface="Bitstream Charter"/>
              </a:defRPr>
            </a:pPr>
            <a:r>
              <a:rPr sz="3675" b="0">
                <a:solidFill>
                  <a:srgbClr val="52274b"/>
                </a:solidFill>
                <a:latin typeface="Bitstream Charter"/>
                <a:ea typeface="Bitstream Charter"/>
                <a:cs typeface="Bitstream Charter"/>
              </a:rPr>
              <a:t>How donations support scholarships</a:t>
            </a:r>
          </a:p>
        </p:txBody>
      </p:sp>
      <p:sp>
        <p:nvSpPr>
          <p:cNvPr id="2" name="text-1">
            <a:extLst xmlns:a="http://schemas.openxmlformats.org/drawingml/2006/main">
              <a:ext uri="{FF2B5EF4-FFF2-40B4-BE49-F238E27FC236}">
                <a16:creationId xmlns:a16="http://schemas.microsoft.com/office/drawing/2014/main" id="{79D346A5-A4E8-43EC-A4CF-D40316BA988A}"/>
              </a:ext>
            </a:extLst>
          </p:cNvPr>
          <p:cNvSpPr>
            <a:spLocks xmlns:a="http://schemas.openxmlformats.org/drawingml/2006/main" noGrp="1"/>
          </p:cNvSpPr>
          <p:nvPr/>
        </p:nvSpPr>
        <p:spPr>
          <a:xfrm xmlns:a="http://schemas.openxmlformats.org/drawingml/2006/main">
            <a:off x="609600" y="1428750"/>
            <a:ext cx="109347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025" b="0">
                <a:solidFill>
                  <a:srgbClr val="5A6853"/>
                </a:solidFill>
                <a:latin typeface="Nimbus Sans"/>
                <a:ea typeface="Nimbus Sans"/>
                <a:cs typeface="Nimbus Sans"/>
              </a:defRPr>
            </a:defPPr>
          </a:lstStyle>
          <a:p xmlns:a="http://schemas.openxmlformats.org/drawingml/2006/main">
            <a:pPr algn="l">
              <a:buNone/>
              <a:defRPr sz="2025" b="0">
                <a:solidFill>
                  <a:srgbClr val="5A6853"/>
                </a:solidFill>
                <a:latin typeface="Nimbus Sans"/>
                <a:ea typeface="Nimbus Sans"/>
                <a:cs typeface="Nimbus Sans"/>
              </a:defRPr>
            </a:pPr>
            <a:r>
              <a:rPr sz="2025" b="0">
                <a:solidFill>
                  <a:srgbClr val="5A6853"/>
                </a:solidFill>
                <a:latin typeface="Nimbus Sans"/>
                <a:ea typeface="Nimbus Sans"/>
                <a:cs typeface="Nimbus Sans"/>
              </a:rPr>
              <a:t>Our examples allocate 90% of gifts to scholarship awards.</a:t>
            </a:r>
          </a:p>
        </p:txBody>
      </p:sp>
      <p:sp>
        <p:nvSpPr>
          <p:cNvPr id="4" name="text-2">
            <a:extLst xmlns:a="http://schemas.openxmlformats.org/drawingml/2006/main">
              <a:ext uri="{FF2B5EF4-FFF2-40B4-BE49-F238E27FC236}">
                <a16:creationId xmlns:a16="http://schemas.microsoft.com/office/drawing/2014/main" id="{54C0A09A-A049-44DD-8415-439D1C1F6D67}"/>
              </a:ext>
            </a:extLst>
          </p:cNvPr>
          <p:cNvSpPr>
            <a:spLocks xmlns:a="http://schemas.openxmlformats.org/drawingml/2006/main" noGrp="1"/>
          </p:cNvSpPr>
          <p:nvPr/>
        </p:nvSpPr>
        <p:spPr>
          <a:xfrm xmlns:a="http://schemas.openxmlformats.org/drawingml/2006/main">
            <a:off x="6324600" y="2419350"/>
            <a:ext cx="5267325"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150" b="0">
                <a:solidFill>
                  <a:srgbClr val="52274b"/>
                </a:solidFill>
                <a:latin typeface="Bitstream Charter"/>
                <a:ea typeface="Bitstream Charter"/>
                <a:cs typeface="Bitstream Charter"/>
              </a:defRPr>
            </a:defPPr>
          </a:lstStyle>
          <a:p xmlns:a="http://schemas.openxmlformats.org/drawingml/2006/main">
            <a:pPr algn="l">
              <a:buNone/>
              <a:defRPr sz="3150" b="0">
                <a:solidFill>
                  <a:srgbClr val="52274b"/>
                </a:solidFill>
                <a:latin typeface="Bitstream Charter"/>
                <a:ea typeface="Bitstream Charter"/>
                <a:cs typeface="Bitstream Charter"/>
              </a:defRPr>
            </a:pPr>
            <a:r>
              <a:rPr sz="3150" b="0">
                <a:solidFill>
                  <a:srgbClr val="52274b"/>
                </a:solidFill>
                <a:latin typeface="Bitstream Charter"/>
                <a:ea typeface="Bitstream Charter"/>
                <a:cs typeface="Bitstream Charter"/>
              </a:rPr>
              <a:t>Full or partial awards</a:t>
            </a:r>
          </a:p>
        </p:txBody>
      </p:sp>
      <p:sp>
        <p:nvSpPr>
          <p:cNvPr id="5" name="text-3">
            <a:extLst xmlns:a="http://schemas.openxmlformats.org/drawingml/2006/main">
              <a:ext uri="{FF2B5EF4-FFF2-40B4-BE49-F238E27FC236}">
                <a16:creationId xmlns:a16="http://schemas.microsoft.com/office/drawing/2014/main" id="{147B2DB2-3630-4BD5-BD94-2D0CBB9992AA}"/>
              </a:ext>
            </a:extLst>
          </p:cNvPr>
          <p:cNvSpPr>
            <a:spLocks xmlns:a="http://schemas.openxmlformats.org/drawingml/2006/main" noGrp="1"/>
          </p:cNvSpPr>
          <p:nvPr/>
        </p:nvSpPr>
        <p:spPr>
          <a:xfrm xmlns:a="http://schemas.openxmlformats.org/drawingml/2006/main">
            <a:off x="6324600" y="3724275"/>
            <a:ext cx="5172075"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3600" b="1">
                <a:solidFill>
                  <a:srgbClr val="52274b"/>
                </a:solidFill>
                <a:latin typeface="Nimbus Sans"/>
                <a:ea typeface="Nimbus Sans"/>
                <a:cs typeface="Nimbus Sans"/>
              </a:defRPr>
            </a:defPPr>
          </a:lstStyle>
          <a:p xmlns:a="http://schemas.openxmlformats.org/drawingml/2006/main">
            <a:pPr algn="l">
              <a:buNone/>
              <a:defRPr sz="3600" b="1">
                <a:solidFill>
                  <a:srgbClr val="52274b"/>
                </a:solidFill>
                <a:latin typeface="Nimbus Sans"/>
                <a:ea typeface="Nimbus Sans"/>
                <a:cs typeface="Nimbus Sans"/>
              </a:defRPr>
            </a:pPr>
            <a:r>
              <a:rPr sz="3600" b="1">
                <a:solidFill>
                  <a:srgbClr val="52274b"/>
                </a:solidFill>
                <a:latin typeface="Nimbus Sans"/>
                <a:ea typeface="Nimbus Sans"/>
                <a:cs typeface="Nimbus Sans"/>
              </a:rPr>
              <a:t>$15,000</a:t>
            </a:r>
          </a:p>
        </p:txBody>
      </p:sp>
      <p:sp>
        <p:nvSpPr>
          <p:cNvPr id="6" name="text-4">
            <a:extLst xmlns:a="http://schemas.openxmlformats.org/drawingml/2006/main">
              <a:ext uri="{FF2B5EF4-FFF2-40B4-BE49-F238E27FC236}">
                <a16:creationId xmlns:a16="http://schemas.microsoft.com/office/drawing/2014/main" id="{7135ABC9-2DA1-4EBF-BC03-F6A1387AEA71}"/>
              </a:ext>
            </a:extLst>
          </p:cNvPr>
          <p:cNvSpPr>
            <a:spLocks xmlns:a="http://schemas.openxmlformats.org/drawingml/2006/main" noGrp="1"/>
          </p:cNvSpPr>
          <p:nvPr/>
        </p:nvSpPr>
        <p:spPr>
          <a:xfrm xmlns:a="http://schemas.openxmlformats.org/drawingml/2006/main">
            <a:off x="6324600" y="4429125"/>
            <a:ext cx="51720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025" b="0">
                <a:solidFill>
                  <a:srgbClr val="5A6853"/>
                </a:solidFill>
                <a:latin typeface="Nimbus Sans"/>
                <a:ea typeface="Nimbus Sans"/>
                <a:cs typeface="Nimbus Sans"/>
              </a:defRPr>
            </a:defPPr>
          </a:lstStyle>
          <a:p xmlns:a="http://schemas.openxmlformats.org/drawingml/2006/main">
            <a:pPr algn="l">
              <a:buNone/>
              <a:defRPr sz="2025" b="0">
                <a:solidFill>
                  <a:srgbClr val="5A6853"/>
                </a:solidFill>
                <a:latin typeface="Nimbus Sans"/>
                <a:ea typeface="Nimbus Sans"/>
                <a:cs typeface="Nimbus Sans"/>
              </a:defRPr>
            </a:pPr>
            <a:r>
              <a:rPr sz="1893" b="0">
                <a:solidFill>
                  <a:srgbClr val="5A6853"/>
                </a:solidFill>
                <a:latin typeface="Nimbus Sans"/>
                <a:ea typeface="Nimbus Sans"/>
                <a:cs typeface="Nimbus Sans"/>
              </a:rPr>
              <a:t>Full tuition for one student</a:t>
            </a:r>
          </a:p>
        </p:txBody>
      </p:sp>
      <p:sp>
        <p:nvSpPr>
          <p:cNvPr id="7" name="text-5">
            <a:extLst xmlns:a="http://schemas.openxmlformats.org/drawingml/2006/main">
              <a:ext uri="{FF2B5EF4-FFF2-40B4-BE49-F238E27FC236}">
                <a16:creationId xmlns:a16="http://schemas.microsoft.com/office/drawing/2014/main" id="{10116EAE-D200-45B3-BB2B-9FF601465D09}"/>
              </a:ext>
            </a:extLst>
          </p:cNvPr>
          <p:cNvSpPr>
            <a:spLocks xmlns:a="http://schemas.openxmlformats.org/drawingml/2006/main" noGrp="1"/>
          </p:cNvSpPr>
          <p:nvPr/>
        </p:nvSpPr>
        <p:spPr>
          <a:xfrm xmlns:a="http://schemas.openxmlformats.org/drawingml/2006/main">
            <a:off x="6324600" y="5172075"/>
            <a:ext cx="5172075"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700" b="1">
                <a:solidFill>
                  <a:srgbClr val="52274b"/>
                </a:solidFill>
                <a:latin typeface="Nimbus Sans"/>
                <a:ea typeface="Nimbus Sans"/>
                <a:cs typeface="Nimbus Sans"/>
              </a:defRPr>
            </a:defPPr>
          </a:lstStyle>
          <a:p xmlns:a="http://schemas.openxmlformats.org/drawingml/2006/main">
            <a:pPr algn="l">
              <a:buNone/>
              <a:defRPr sz="2700" b="1">
                <a:solidFill>
                  <a:srgbClr val="52274b"/>
                </a:solidFill>
                <a:latin typeface="Nimbus Sans"/>
                <a:ea typeface="Nimbus Sans"/>
                <a:cs typeface="Nimbus Sans"/>
              </a:defRPr>
            </a:pPr>
            <a:r>
              <a:rPr sz="2700" b="1">
                <a:solidFill>
                  <a:srgbClr val="52274b"/>
                </a:solidFill>
                <a:latin typeface="Nimbus Sans"/>
                <a:ea typeface="Nimbus Sans"/>
                <a:cs typeface="Nimbus Sans"/>
              </a:rPr>
              <a:t>$7,500 or $3,750</a:t>
            </a:r>
          </a:p>
        </p:txBody>
      </p:sp>
      <p:sp>
        <p:nvSpPr>
          <p:cNvPr id="8" name="text-6">
            <a:extLst xmlns:a="http://schemas.openxmlformats.org/drawingml/2006/main">
              <a:ext uri="{FF2B5EF4-FFF2-40B4-BE49-F238E27FC236}">
                <a16:creationId xmlns:a16="http://schemas.microsoft.com/office/drawing/2014/main" id="{931BBEFD-C956-471B-8218-1A175964A237}"/>
              </a:ext>
            </a:extLst>
          </p:cNvPr>
          <p:cNvSpPr>
            <a:spLocks xmlns:a="http://schemas.openxmlformats.org/drawingml/2006/main" noGrp="1"/>
          </p:cNvSpPr>
          <p:nvPr/>
        </p:nvSpPr>
        <p:spPr>
          <a:xfrm xmlns:a="http://schemas.openxmlformats.org/drawingml/2006/main">
            <a:off x="6324600" y="5819775"/>
            <a:ext cx="51720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875" b="0">
                <a:solidFill>
                  <a:srgbClr val="5A6853"/>
                </a:solidFill>
                <a:latin typeface="Nimbus Sans"/>
                <a:ea typeface="Nimbus Sans"/>
                <a:cs typeface="Nimbus Sans"/>
              </a:defRPr>
            </a:defPPr>
          </a:lstStyle>
          <a:p xmlns:a="http://schemas.openxmlformats.org/drawingml/2006/main">
            <a:pPr algn="l">
              <a:buNone/>
              <a:defRPr sz="1875" b="0">
                <a:solidFill>
                  <a:srgbClr val="5A6853"/>
                </a:solidFill>
                <a:latin typeface="Nimbus Sans"/>
                <a:ea typeface="Nimbus Sans"/>
                <a:cs typeface="Nimbus Sans"/>
              </a:defRPr>
            </a:pPr>
            <a:r>
              <a:rPr sz="1875" b="0">
                <a:solidFill>
                  <a:srgbClr val="5A6853"/>
                </a:solidFill>
                <a:latin typeface="Nimbus Sans"/>
                <a:ea typeface="Nimbus Sans"/>
                <a:cs typeface="Nimbus Sans"/>
              </a:rPr>
              <a:t>Smaller awards, based on family need</a:t>
            </a:r>
          </a:p>
        </p:txBody>
      </p:sp>
      <p:sp>
        <p:nvSpPr>
          <p:cNvPr id="9" name="text-7">
            <a:extLst xmlns:a="http://schemas.openxmlformats.org/drawingml/2006/main">
              <a:ext uri="{FF2B5EF4-FFF2-40B4-BE49-F238E27FC236}">
                <a16:creationId xmlns:a16="http://schemas.microsoft.com/office/drawing/2014/main" id="{28CC03A0-7722-4606-AFC8-C4313A1C07DD}"/>
              </a:ext>
            </a:extLst>
          </p:cNvPr>
          <p:cNvSpPr>
            <a:spLocks xmlns:a="http://schemas.openxmlformats.org/drawingml/2006/main" noGrp="1"/>
          </p:cNvSpPr>
          <p:nvPr/>
        </p:nvSpPr>
        <p:spPr>
          <a:xfrm xmlns:a="http://schemas.openxmlformats.org/drawingml/2006/main">
            <a:off x="609600" y="6419850"/>
            <a:ext cx="1062037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275" b="0">
                <a:solidFill>
                  <a:srgbClr val="5A6853"/>
                </a:solidFill>
                <a:latin typeface="Nimbus Sans"/>
                <a:ea typeface="Nimbus Sans"/>
                <a:cs typeface="Nimbus Sans"/>
              </a:defRPr>
            </a:defPPr>
          </a:lstStyle>
          <a:p xmlns:a="http://schemas.openxmlformats.org/drawingml/2006/main">
            <a:pPr algn="l">
              <a:buNone/>
              <a:defRPr sz="1275" b="0">
                <a:solidFill>
                  <a:srgbClr val="5A6853"/>
                </a:solidFill>
                <a:latin typeface="Nimbus Sans"/>
                <a:ea typeface="Nimbus Sans"/>
                <a:cs typeface="Nimbus Sans"/>
              </a:defRPr>
            </a:pPr>
            <a:r>
              <a:rPr sz="1275" b="0">
                <a:solidFill>
                  <a:srgbClr val="5A6853"/>
                </a:solidFill>
                <a:latin typeface="Nimbus Sans"/>
                <a:ea typeface="Nimbus Sans"/>
                <a:cs typeface="Nimbus Sans"/>
              </a:rPr>
              <a:t>Federal law requires at least 90% of SGO income for scholarships, subject to accounting and timing rules.</a:t>
            </a:r>
          </a:p>
        </p:txBody>
      </p:sp>
      <p:sp>
        <p:nvSpPr>
          <p:cNvPr id="10" name="text-8">
            <a:extLst xmlns:a="http://schemas.openxmlformats.org/drawingml/2006/main">
              <a:ext uri="{FF2B5EF4-FFF2-40B4-BE49-F238E27FC236}">
                <a16:creationId xmlns:a16="http://schemas.microsoft.com/office/drawing/2014/main" id="{C0CA718F-4C86-4CF8-956B-BDA16E35077C}"/>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14</a:t>
            </a:r>
          </a:p>
        </p:txBody>
      </p:sp>
      <p:graphicFrame>
        <p:nvGraphicFramePr>
          <p:cNvPr id="12" name="Chart">
            <a:extLst xmlns:a="http://schemas.openxmlformats.org/drawingml/2006/main">
              <a:ext uri="{FF2B5EF4-FFF2-40B4-BE49-F238E27FC236}">
                <a16:creationId xmlns:a16="http://schemas.microsoft.com/office/drawing/2014/main" id="{27F61D7B-EA85-4BE9-882F-493E30F6D090}"/>
              </a:ext>
            </a:extLst>
          </p:cNvPr>
          <p:cNvGraphicFramePr/>
          <p:nvPr/>
        </p:nvGraphicFramePr>
        <p:xfrm>
          <a:off xmlns:a="http://schemas.openxmlformats.org/drawingml/2006/main" x="523875" y="2257425"/>
          <a:ext xmlns:a="http://schemas.openxmlformats.org/drawingml/2006/main" cx="5105400" cy="3876675"/>
        </p:xfrm>
        <a:graphic xmlns:a="http://schemas.openxmlformats.org/drawingml/2006/main">
          <a:graphicData uri="http://schemas.openxmlformats.org/drawingml/2006/chart">
            <c:chart xmlns:r="http://schemas.openxmlformats.org/officeDocument/2006/relationships" xmlns:c="http://schemas.openxmlformats.org/drawingml/2006/chart" r:id="R2e69429a6b5b45df"/>
          </a:graphicData>
        </a:graphic>
      </p:graphicFrame>
    </p:spTree>
    <p:extLst>
      <p:ext uri="{BB962C8B-B14F-4D97-AF65-F5344CB8AC3E}">
        <p14:creationId xmlns:p14="http://schemas.microsoft.com/office/powerpoint/2010/main" val="1362096035"/>
      </p:ext>
    </p:extLst>
  </p:cSld>
</p:sld>
</file>

<file path=ppt/slides/slide15.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D02E610-34CE-4E2C-A229-8325056C873F}"/>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675" b="0">
                <a:solidFill>
                  <a:srgbClr val="52274b"/>
                </a:solidFill>
                <a:latin typeface="Bitstream Charter"/>
                <a:ea typeface="Bitstream Charter"/>
                <a:cs typeface="Bitstream Charter"/>
              </a:defRPr>
            </a:defPPr>
          </a:lstStyle>
          <a:p xmlns:a="http://schemas.openxmlformats.org/drawingml/2006/main">
            <a:pPr algn="l">
              <a:buNone/>
              <a:defRPr sz="3675" b="0">
                <a:solidFill>
                  <a:srgbClr val="52274b"/>
                </a:solidFill>
                <a:latin typeface="Bitstream Charter"/>
                <a:ea typeface="Bitstream Charter"/>
                <a:cs typeface="Bitstream Charter"/>
              </a:defRPr>
            </a:pPr>
            <a:r>
              <a:rPr sz="3675" b="0">
                <a:solidFill>
                  <a:srgbClr val="52274b"/>
                </a:solidFill>
                <a:latin typeface="Bitstream Charter"/>
                <a:ea typeface="Bitstream Charter"/>
                <a:cs typeface="Bitstream Charter"/>
              </a:rPr>
              <a:t>When individuals give $1,700 each</a:t>
            </a:r>
          </a:p>
        </p:txBody>
      </p:sp>
      <p:sp>
        <p:nvSpPr>
          <p:cNvPr id="2" name="text-1">
            <a:extLst xmlns:a="http://schemas.openxmlformats.org/drawingml/2006/main">
              <a:ext uri="{FF2B5EF4-FFF2-40B4-BE49-F238E27FC236}">
                <a16:creationId xmlns:a16="http://schemas.microsoft.com/office/drawing/2014/main" id="{2080049E-D78F-439D-BAC3-0986DFD6862E}"/>
              </a:ext>
            </a:extLst>
          </p:cNvPr>
          <p:cNvSpPr>
            <a:spLocks xmlns:a="http://schemas.openxmlformats.org/drawingml/2006/main" noGrp="1"/>
          </p:cNvSpPr>
          <p:nvPr/>
        </p:nvSpPr>
        <p:spPr>
          <a:xfrm xmlns:a="http://schemas.openxmlformats.org/drawingml/2006/main">
            <a:off x="609600" y="1457325"/>
            <a:ext cx="109728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875" b="0">
                <a:solidFill>
                  <a:srgbClr val="5A6853"/>
                </a:solidFill>
                <a:latin typeface="Nimbus Sans"/>
                <a:ea typeface="Nimbus Sans"/>
                <a:cs typeface="Nimbus Sans"/>
              </a:defRPr>
            </a:defPPr>
          </a:lstStyle>
          <a:p xmlns:a="http://schemas.openxmlformats.org/drawingml/2006/main">
            <a:pPr algn="l">
              <a:buNone/>
              <a:defRPr sz="1875" b="0">
                <a:solidFill>
                  <a:srgbClr val="5A6853"/>
                </a:solidFill>
                <a:latin typeface="Nimbus Sans"/>
                <a:ea typeface="Nimbus Sans"/>
                <a:cs typeface="Nimbus Sans"/>
              </a:defRPr>
            </a:pPr>
            <a:r>
              <a:rPr sz="1875" b="0">
                <a:solidFill>
                  <a:srgbClr val="5A6853"/>
                </a:solidFill>
                <a:latin typeface="Nimbus Sans"/>
                <a:ea typeface="Nimbus Sans"/>
                <a:cs typeface="Nimbus Sans"/>
              </a:rPr>
              <a:t>Full tuition: $15,000. Half tuition: $7,500. Scholarship pool: 90% of gifts.</a:t>
            </a:r>
          </a:p>
        </p:txBody>
      </p:sp>
      <p:graphicFrame>
        <p:nvGraphicFramePr>
          <p:cNvPr id="3" name="">
            <a:extLst xmlns:a="http://schemas.openxmlformats.org/drawingml/2006/main">
              <a:ext uri="{FF2B5EF4-FFF2-40B4-BE49-F238E27FC236}">
                <a16:creationId xmlns:a16="http://schemas.microsoft.com/office/drawing/2014/main" id="{CE9C9FA9-FFF1-42F3-9AF4-446D7B92F38D}"/>
              </a:ext>
            </a:extLst>
          </p:cNvPr>
          <p:cNvGraphicFramePr/>
          <p:nvPr/>
        </p:nvGraphicFramePr>
        <p:xfrm>
          <a:off xmlns:a="http://schemas.openxmlformats.org/drawingml/2006/main" x="609600" y="2390775"/>
          <a:ext xmlns:a="http://schemas.openxmlformats.org/drawingml/2006/main" cx="10972800" cy="2876550"/>
        </p:xfrm>
        <a:graphic xmlns:a="http://schemas.openxmlformats.org/drawingml/2006/main">
          <a:graphicData uri="http://schemas.openxmlformats.org/drawingml/2006/table">
            <a:tbl>
              <a:tblPr/>
              <a:tblGrid>
                <a:gridCol w="1666875"/>
                <a:gridCol w="2286000"/>
                <a:gridCol w="2714625"/>
                <a:gridCol w="2152650"/>
                <a:gridCol w="2152650"/>
              </a:tblGrid>
              <a:tr h="575310">
                <a:tc>
                  <a:txBody>
                    <a:bodyPr/>
                    <a:lstStyle/>
                    <a:p>
                      <a:r>
                        <a:rPr sz="1650" b="1">
                          <a:solidFill>
                            <a:srgbClr val="FFFFFF"/>
                          </a:solidFill>
                          <a:latin typeface="Nimbus Sans"/>
                          <a:ea typeface="Nimbus Sans"/>
                          <a:cs typeface="Nimbus Sans"/>
                        </a:rPr>
                        <a:t>Donors</a:t>
                      </a:r>
                    </a:p>
                  </a:txBody>
                  <a:tcPr marL="91440" marR="91440" marT="45720" marB="45720">
                    <a:lnL w="0">
                      <a:noFill/>
                      <a:prstDash val="solid"/>
                    </a:lnL>
                    <a:lnR w="0">
                      <a:noFill/>
                      <a:prstDash val="solid"/>
                    </a:lnR>
                    <a:lnT w="0">
                      <a:noFill/>
                      <a:prstDash val="solid"/>
                    </a:lnT>
                    <a:lnB w="0">
                      <a:noFill/>
                      <a:prstDash val="solid"/>
                    </a:lnB>
                    <a:solidFill>
                      <a:srgbClr val="52274b"/>
                    </a:solidFill>
                  </a:tcPr>
                </a:tc>
                <a:tc>
                  <a:txBody>
                    <a:bodyPr/>
                    <a:lstStyle/>
                    <a:p>
                      <a:r>
                        <a:rPr sz="1650" b="1">
                          <a:solidFill>
                            <a:srgbClr val="FFFFFF"/>
                          </a:solidFill>
                          <a:latin typeface="Nimbus Sans"/>
                          <a:ea typeface="Nimbus Sans"/>
                          <a:cs typeface="Nimbus Sans"/>
                        </a:rPr>
                        <a:t>Total gifts</a:t>
                      </a:r>
                    </a:p>
                  </a:txBody>
                  <a:tcPr marL="91440" marR="91440" marT="45720" marB="45720">
                    <a:lnR w="0">
                      <a:noFill/>
                      <a:prstDash val="solid"/>
                    </a:lnR>
                    <a:lnT w="0">
                      <a:noFill/>
                      <a:prstDash val="solid"/>
                    </a:lnT>
                    <a:lnB w="0">
                      <a:noFill/>
                      <a:prstDash val="solid"/>
                    </a:lnB>
                    <a:solidFill>
                      <a:srgbClr val="52274b"/>
                    </a:solidFill>
                  </a:tcPr>
                </a:tc>
                <a:tc>
                  <a:txBody>
                    <a:bodyPr/>
                    <a:lstStyle/>
                    <a:p>
                      <a:r>
                        <a:rPr sz="1650" b="1">
                          <a:solidFill>
                            <a:srgbClr val="FFFFFF"/>
                          </a:solidFill>
                          <a:latin typeface="Nimbus Sans"/>
                          <a:ea typeface="Nimbus Sans"/>
                          <a:cs typeface="Nimbus Sans"/>
                        </a:rPr>
                        <a:t>Scholarship pool</a:t>
                      </a:r>
                    </a:p>
                  </a:txBody>
                  <a:tcPr marL="91440" marR="91440" marT="45720" marB="45720">
                    <a:lnR w="0">
                      <a:noFill/>
                      <a:prstDash val="solid"/>
                    </a:lnR>
                    <a:lnT w="0">
                      <a:noFill/>
                      <a:prstDash val="solid"/>
                    </a:lnT>
                    <a:lnB w="0">
                      <a:noFill/>
                      <a:prstDash val="solid"/>
                    </a:lnB>
                    <a:solidFill>
                      <a:srgbClr val="52274b"/>
                    </a:solidFill>
                  </a:tcPr>
                </a:tc>
                <a:tc>
                  <a:txBody>
                    <a:bodyPr/>
                    <a:lstStyle/>
                    <a:p>
                      <a:r>
                        <a:rPr sz="1650" b="1">
                          <a:solidFill>
                            <a:srgbClr val="FFFFFF"/>
                          </a:solidFill>
                          <a:latin typeface="Nimbus Sans"/>
                          <a:ea typeface="Nimbus Sans"/>
                          <a:cs typeface="Nimbus Sans"/>
                        </a:rPr>
                        <a:t>Full awards</a:t>
                      </a:r>
                    </a:p>
                    <a:p>
                      <a:r>
                        <a:rPr sz="1650" b="1">
                          <a:solidFill>
                            <a:srgbClr val="FFFFFF"/>
                          </a:solidFill>
                          <a:latin typeface="Nimbus Sans"/>
                          <a:ea typeface="Nimbus Sans"/>
                          <a:cs typeface="Nimbus Sans"/>
                        </a:rPr>
                        <a:t>$15,000</a:t>
                      </a:r>
                    </a:p>
                  </a:txBody>
                  <a:tcPr marL="91440" marR="91440" marT="45720" marB="45720">
                    <a:lnR w="0">
                      <a:noFill/>
                      <a:prstDash val="solid"/>
                    </a:lnR>
                    <a:lnT w="0">
                      <a:noFill/>
                      <a:prstDash val="solid"/>
                    </a:lnT>
                    <a:lnB w="0">
                      <a:noFill/>
                      <a:prstDash val="solid"/>
                    </a:lnB>
                    <a:solidFill>
                      <a:srgbClr val="52274b"/>
                    </a:solidFill>
                  </a:tcPr>
                </a:tc>
                <a:tc>
                  <a:txBody>
                    <a:bodyPr/>
                    <a:lstStyle/>
                    <a:p>
                      <a:r>
                        <a:rPr sz="1650" b="1">
                          <a:solidFill>
                            <a:srgbClr val="FFFFFF"/>
                          </a:solidFill>
                          <a:latin typeface="Nimbus Sans"/>
                          <a:ea typeface="Nimbus Sans"/>
                          <a:cs typeface="Nimbus Sans"/>
                        </a:rPr>
                        <a:t>Half awards</a:t>
                      </a:r>
                    </a:p>
                    <a:p>
                      <a:r>
                        <a:rPr sz="1650" b="1">
                          <a:solidFill>
                            <a:srgbClr val="FFFFFF"/>
                          </a:solidFill>
                          <a:latin typeface="Nimbus Sans"/>
                          <a:ea typeface="Nimbus Sans"/>
                          <a:cs typeface="Nimbus Sans"/>
                        </a:rPr>
                        <a:t>$7,500</a:t>
                      </a:r>
                    </a:p>
                  </a:txBody>
                  <a:tcPr marL="91440" marR="91440" marT="45720" marB="45720">
                    <a:lnR w="0">
                      <a:noFill/>
                      <a:prstDash val="solid"/>
                    </a:lnR>
                    <a:lnT w="0">
                      <a:noFill/>
                      <a:prstDash val="solid"/>
                    </a:lnT>
                    <a:lnB w="0">
                      <a:noFill/>
                      <a:prstDash val="solid"/>
                    </a:lnB>
                    <a:solidFill>
                      <a:srgbClr val="52274b"/>
                    </a:solidFill>
                  </a:tcPr>
                </a:tc>
              </a:tr>
              <a:tr h="575310">
                <a:tc>
                  <a:txBody>
                    <a:bodyPr/>
                    <a:lstStyle/>
                    <a:p>
                      <a:r>
                        <a:rPr sz="2100" b="0">
                          <a:solidFill>
                            <a:srgbClr val="52274b"/>
                          </a:solidFill>
                          <a:latin typeface="Nimbus Sans"/>
                          <a:ea typeface="Nimbus Sans"/>
                          <a:cs typeface="Nimbus Sans"/>
                        </a:rPr>
                        <a:t>25</a:t>
                      </a:r>
                    </a:p>
                  </a:txBody>
                  <a:tcPr marL="91440" marR="91440" marT="45720" marB="45720">
                    <a:lnL w="0">
                      <a:noFill/>
                      <a:prstDash val="solid"/>
                    </a:lnL>
                    <a:lnR w="0">
                      <a:noFill/>
                      <a:prstDash val="solid"/>
                    </a:lnR>
                    <a:lnB w="0">
                      <a:noFill/>
                      <a:prstDash val="solid"/>
                    </a:lnB>
                    <a:solidFill>
                      <a:srgbClr val="FFFFFF"/>
                    </a:solidFill>
                  </a:tcPr>
                </a:tc>
                <a:tc>
                  <a:txBody>
                    <a:bodyPr/>
                    <a:lstStyle/>
                    <a:p>
                      <a:r>
                        <a:rPr sz="2100" b="0">
                          <a:solidFill>
                            <a:srgbClr val="52274b"/>
                          </a:solidFill>
                          <a:latin typeface="Nimbus Sans"/>
                          <a:ea typeface="Nimbus Sans"/>
                          <a:cs typeface="Nimbus Sans"/>
                        </a:rPr>
                        <a:t>$42,500</a:t>
                      </a:r>
                    </a:p>
                  </a:txBody>
                  <a:tcPr marL="91440" marR="91440" marT="45720" marB="45720">
                    <a:lnR w="0">
                      <a:noFill/>
                      <a:prstDash val="solid"/>
                    </a:lnR>
                    <a:lnB w="0">
                      <a:noFill/>
                      <a:prstDash val="solid"/>
                    </a:lnB>
                    <a:solidFill>
                      <a:srgbClr val="FFFFFF"/>
                    </a:solidFill>
                  </a:tcPr>
                </a:tc>
                <a:tc>
                  <a:txBody>
                    <a:bodyPr/>
                    <a:lstStyle/>
                    <a:p>
                      <a:r>
                        <a:rPr sz="2100" b="0">
                          <a:solidFill>
                            <a:srgbClr val="52274b"/>
                          </a:solidFill>
                          <a:latin typeface="Nimbus Sans"/>
                          <a:ea typeface="Nimbus Sans"/>
                          <a:cs typeface="Nimbus Sans"/>
                        </a:rPr>
                        <a:t>$38,250</a:t>
                      </a:r>
                    </a:p>
                  </a:txBody>
                  <a:tcPr marL="91440" marR="91440" marT="45720" marB="45720">
                    <a:lnR w="0">
                      <a:noFill/>
                      <a:prstDash val="solid"/>
                    </a:lnR>
                    <a:lnB w="0">
                      <a:noFill/>
                      <a:prstDash val="solid"/>
                    </a:lnB>
                    <a:solidFill>
                      <a:srgbClr val="FFFFFF"/>
                    </a:solidFill>
                  </a:tcPr>
                </a:tc>
                <a:tc>
                  <a:txBody>
                    <a:bodyPr/>
                    <a:lstStyle/>
                    <a:p>
                      <a:r>
                        <a:rPr sz="2100" b="1">
                          <a:solidFill>
                            <a:srgbClr val="52274b"/>
                          </a:solidFill>
                          <a:latin typeface="Nimbus Sans"/>
                          <a:ea typeface="Nimbus Sans"/>
                          <a:cs typeface="Nimbus Sans"/>
                        </a:rPr>
                        <a:t>2</a:t>
                      </a:r>
                    </a:p>
                  </a:txBody>
                  <a:tcPr marL="91440" marR="91440" marT="45720" marB="45720">
                    <a:lnR w="0">
                      <a:noFill/>
                      <a:prstDash val="solid"/>
                    </a:lnR>
                    <a:lnB w="0">
                      <a:noFill/>
                      <a:prstDash val="solid"/>
                    </a:lnB>
                    <a:solidFill>
                      <a:srgbClr val="E6EDE1"/>
                    </a:solidFill>
                  </a:tcPr>
                </a:tc>
                <a:tc>
                  <a:txBody>
                    <a:bodyPr/>
                    <a:lstStyle/>
                    <a:p>
                      <a:r>
                        <a:rPr sz="2100" b="1">
                          <a:solidFill>
                            <a:srgbClr val="52274b"/>
                          </a:solidFill>
                          <a:latin typeface="Nimbus Sans"/>
                          <a:ea typeface="Nimbus Sans"/>
                          <a:cs typeface="Nimbus Sans"/>
                        </a:rPr>
                        <a:t>5</a:t>
                      </a:r>
                    </a:p>
                  </a:txBody>
                  <a:tcPr marL="91440" marR="91440" marT="45720" marB="45720">
                    <a:lnR w="0">
                      <a:noFill/>
                      <a:prstDash val="solid"/>
                    </a:lnR>
                    <a:lnB w="0">
                      <a:noFill/>
                      <a:prstDash val="solid"/>
                    </a:lnB>
                    <a:solidFill>
                      <a:srgbClr val="E6EDE1"/>
                    </a:solidFill>
                  </a:tcPr>
                </a:tc>
              </a:tr>
              <a:tr h="575310">
                <a:tc>
                  <a:txBody>
                    <a:bodyPr/>
                    <a:lstStyle/>
                    <a:p>
                      <a:r>
                        <a:rPr sz="2100" b="0">
                          <a:solidFill>
                            <a:srgbClr val="52274b"/>
                          </a:solidFill>
                          <a:latin typeface="Nimbus Sans"/>
                          <a:ea typeface="Nimbus Sans"/>
                          <a:cs typeface="Nimbus Sans"/>
                        </a:rPr>
                        <a:t>50</a:t>
                      </a:r>
                    </a:p>
                  </a:txBody>
                  <a:tcPr marL="91440" marR="91440" marT="45720" marB="45720">
                    <a:lnL w="0">
                      <a:noFill/>
                      <a:prstDash val="solid"/>
                    </a:lnL>
                    <a:lnR w="0">
                      <a:noFill/>
                      <a:prstDash val="solid"/>
                    </a:lnR>
                    <a:lnB w="0">
                      <a:noFill/>
                      <a:prstDash val="solid"/>
                    </a:lnB>
                    <a:solidFill>
                      <a:srgbClr val="F8F7F4"/>
                    </a:solidFill>
                  </a:tcPr>
                </a:tc>
                <a:tc>
                  <a:txBody>
                    <a:bodyPr/>
                    <a:lstStyle/>
                    <a:p>
                      <a:r>
                        <a:rPr sz="2100" b="0">
                          <a:solidFill>
                            <a:srgbClr val="52274b"/>
                          </a:solidFill>
                          <a:latin typeface="Nimbus Sans"/>
                          <a:ea typeface="Nimbus Sans"/>
                          <a:cs typeface="Nimbus Sans"/>
                        </a:rPr>
                        <a:t>$85,000</a:t>
                      </a:r>
                    </a:p>
                  </a:txBody>
                  <a:tcPr marL="91440" marR="91440" marT="45720" marB="45720">
                    <a:lnR w="0">
                      <a:noFill/>
                      <a:prstDash val="solid"/>
                    </a:lnR>
                    <a:lnB w="0">
                      <a:noFill/>
                      <a:prstDash val="solid"/>
                    </a:lnB>
                    <a:solidFill>
                      <a:srgbClr val="F8F7F4"/>
                    </a:solidFill>
                  </a:tcPr>
                </a:tc>
                <a:tc>
                  <a:txBody>
                    <a:bodyPr/>
                    <a:lstStyle/>
                    <a:p>
                      <a:r>
                        <a:rPr sz="2100" b="0">
                          <a:solidFill>
                            <a:srgbClr val="52274b"/>
                          </a:solidFill>
                          <a:latin typeface="Nimbus Sans"/>
                          <a:ea typeface="Nimbus Sans"/>
                          <a:cs typeface="Nimbus Sans"/>
                        </a:rPr>
                        <a:t>$76,500</a:t>
                      </a:r>
                    </a:p>
                  </a:txBody>
                  <a:tcPr marL="91440" marR="91440" marT="45720" marB="45720">
                    <a:lnR w="0">
                      <a:noFill/>
                      <a:prstDash val="solid"/>
                    </a:lnR>
                    <a:lnB w="0">
                      <a:noFill/>
                      <a:prstDash val="solid"/>
                    </a:lnB>
                    <a:solidFill>
                      <a:srgbClr val="F8F7F4"/>
                    </a:solidFill>
                  </a:tcPr>
                </a:tc>
                <a:tc>
                  <a:txBody>
                    <a:bodyPr/>
                    <a:lstStyle/>
                    <a:p>
                      <a:r>
                        <a:rPr sz="2100" b="1">
                          <a:solidFill>
                            <a:srgbClr val="52274b"/>
                          </a:solidFill>
                          <a:latin typeface="Nimbus Sans"/>
                          <a:ea typeface="Nimbus Sans"/>
                          <a:cs typeface="Nimbus Sans"/>
                        </a:rPr>
                        <a:t>5</a:t>
                      </a:r>
                    </a:p>
                  </a:txBody>
                  <a:tcPr marL="91440" marR="91440" marT="45720" marB="45720">
                    <a:lnR w="0">
                      <a:noFill/>
                      <a:prstDash val="solid"/>
                    </a:lnR>
                    <a:lnB w="0">
                      <a:noFill/>
                      <a:prstDash val="solid"/>
                    </a:lnB>
                    <a:solidFill>
                      <a:srgbClr val="E6EDE1"/>
                    </a:solidFill>
                  </a:tcPr>
                </a:tc>
                <a:tc>
                  <a:txBody>
                    <a:bodyPr/>
                    <a:lstStyle/>
                    <a:p>
                      <a:r>
                        <a:rPr sz="2100" b="1">
                          <a:solidFill>
                            <a:srgbClr val="52274b"/>
                          </a:solidFill>
                          <a:latin typeface="Nimbus Sans"/>
                          <a:ea typeface="Nimbus Sans"/>
                          <a:cs typeface="Nimbus Sans"/>
                        </a:rPr>
                        <a:t>10</a:t>
                      </a:r>
                    </a:p>
                  </a:txBody>
                  <a:tcPr marL="91440" marR="91440" marT="45720" marB="45720">
                    <a:lnR w="0">
                      <a:noFill/>
                      <a:prstDash val="solid"/>
                    </a:lnR>
                    <a:lnB w="0">
                      <a:noFill/>
                      <a:prstDash val="solid"/>
                    </a:lnB>
                    <a:solidFill>
                      <a:srgbClr val="E6EDE1"/>
                    </a:solidFill>
                  </a:tcPr>
                </a:tc>
              </a:tr>
              <a:tr h="575310">
                <a:tc>
                  <a:txBody>
                    <a:bodyPr/>
                    <a:lstStyle/>
                    <a:p>
                      <a:r>
                        <a:rPr sz="2100" b="0">
                          <a:solidFill>
                            <a:srgbClr val="52274b"/>
                          </a:solidFill>
                          <a:latin typeface="Nimbus Sans"/>
                          <a:ea typeface="Nimbus Sans"/>
                          <a:cs typeface="Nimbus Sans"/>
                        </a:rPr>
                        <a:t>100</a:t>
                      </a:r>
                    </a:p>
                  </a:txBody>
                  <a:tcPr marL="91440" marR="91440" marT="45720" marB="45720">
                    <a:lnL w="0">
                      <a:noFill/>
                      <a:prstDash val="solid"/>
                    </a:lnL>
                    <a:lnR w="0">
                      <a:noFill/>
                      <a:prstDash val="solid"/>
                    </a:lnR>
                    <a:lnB w="0">
                      <a:noFill/>
                      <a:prstDash val="solid"/>
                    </a:lnB>
                    <a:solidFill>
                      <a:srgbClr val="FFFFFF"/>
                    </a:solidFill>
                  </a:tcPr>
                </a:tc>
                <a:tc>
                  <a:txBody>
                    <a:bodyPr/>
                    <a:lstStyle/>
                    <a:p>
                      <a:r>
                        <a:rPr sz="2100" b="0">
                          <a:solidFill>
                            <a:srgbClr val="52274b"/>
                          </a:solidFill>
                          <a:latin typeface="Nimbus Sans"/>
                          <a:ea typeface="Nimbus Sans"/>
                          <a:cs typeface="Nimbus Sans"/>
                        </a:rPr>
                        <a:t>$170,000</a:t>
                      </a:r>
                    </a:p>
                  </a:txBody>
                  <a:tcPr marL="91440" marR="91440" marT="45720" marB="45720">
                    <a:lnR w="0">
                      <a:noFill/>
                      <a:prstDash val="solid"/>
                    </a:lnR>
                    <a:lnB w="0">
                      <a:noFill/>
                      <a:prstDash val="solid"/>
                    </a:lnB>
                    <a:solidFill>
                      <a:srgbClr val="FFFFFF"/>
                    </a:solidFill>
                  </a:tcPr>
                </a:tc>
                <a:tc>
                  <a:txBody>
                    <a:bodyPr/>
                    <a:lstStyle/>
                    <a:p>
                      <a:r>
                        <a:rPr sz="2100" b="0">
                          <a:solidFill>
                            <a:srgbClr val="52274b"/>
                          </a:solidFill>
                          <a:latin typeface="Nimbus Sans"/>
                          <a:ea typeface="Nimbus Sans"/>
                          <a:cs typeface="Nimbus Sans"/>
                        </a:rPr>
                        <a:t>$153,000</a:t>
                      </a:r>
                    </a:p>
                  </a:txBody>
                  <a:tcPr marL="91440" marR="91440" marT="45720" marB="45720">
                    <a:lnR w="0">
                      <a:noFill/>
                      <a:prstDash val="solid"/>
                    </a:lnR>
                    <a:lnB w="0">
                      <a:noFill/>
                      <a:prstDash val="solid"/>
                    </a:lnB>
                    <a:solidFill>
                      <a:srgbClr val="FFFFFF"/>
                    </a:solidFill>
                  </a:tcPr>
                </a:tc>
                <a:tc>
                  <a:txBody>
                    <a:bodyPr/>
                    <a:lstStyle/>
                    <a:p>
                      <a:r>
                        <a:rPr sz="2100" b="1">
                          <a:solidFill>
                            <a:srgbClr val="52274b"/>
                          </a:solidFill>
                          <a:latin typeface="Nimbus Sans"/>
                          <a:ea typeface="Nimbus Sans"/>
                          <a:cs typeface="Nimbus Sans"/>
                        </a:rPr>
                        <a:t>10</a:t>
                      </a:r>
                    </a:p>
                  </a:txBody>
                  <a:tcPr marL="91440" marR="91440" marT="45720" marB="45720">
                    <a:lnR w="0">
                      <a:noFill/>
                      <a:prstDash val="solid"/>
                    </a:lnR>
                    <a:lnB w="0">
                      <a:noFill/>
                      <a:prstDash val="solid"/>
                    </a:lnB>
                    <a:solidFill>
                      <a:srgbClr val="E6EDE1"/>
                    </a:solidFill>
                  </a:tcPr>
                </a:tc>
                <a:tc>
                  <a:txBody>
                    <a:bodyPr/>
                    <a:lstStyle/>
                    <a:p>
                      <a:r>
                        <a:rPr sz="2100" b="1">
                          <a:solidFill>
                            <a:srgbClr val="52274b"/>
                          </a:solidFill>
                          <a:latin typeface="Nimbus Sans"/>
                          <a:ea typeface="Nimbus Sans"/>
                          <a:cs typeface="Nimbus Sans"/>
                        </a:rPr>
                        <a:t>20</a:t>
                      </a:r>
                    </a:p>
                  </a:txBody>
                  <a:tcPr marL="91440" marR="91440" marT="45720" marB="45720">
                    <a:lnR w="0">
                      <a:noFill/>
                      <a:prstDash val="solid"/>
                    </a:lnR>
                    <a:lnB w="0">
                      <a:noFill/>
                      <a:prstDash val="solid"/>
                    </a:lnB>
                    <a:solidFill>
                      <a:srgbClr val="E6EDE1"/>
                    </a:solidFill>
                  </a:tcPr>
                </a:tc>
              </a:tr>
              <a:tr h="575310">
                <a:tc>
                  <a:txBody>
                    <a:bodyPr/>
                    <a:lstStyle/>
                    <a:p>
                      <a:r>
                        <a:rPr sz="2100" b="0">
                          <a:solidFill>
                            <a:srgbClr val="52274b"/>
                          </a:solidFill>
                          <a:latin typeface="Nimbus Sans"/>
                          <a:ea typeface="Nimbus Sans"/>
                          <a:cs typeface="Nimbus Sans"/>
                        </a:rPr>
                        <a:t>200</a:t>
                      </a:r>
                    </a:p>
                  </a:txBody>
                  <a:tcPr marL="91440" marR="91440" marT="45720" marB="45720">
                    <a:lnL w="0">
                      <a:noFill/>
                      <a:prstDash val="solid"/>
                    </a:lnL>
                    <a:lnR w="0">
                      <a:noFill/>
                      <a:prstDash val="solid"/>
                    </a:lnR>
                    <a:lnB w="0">
                      <a:noFill/>
                      <a:prstDash val="solid"/>
                    </a:lnB>
                    <a:solidFill>
                      <a:srgbClr val="F8F7F4"/>
                    </a:solidFill>
                  </a:tcPr>
                </a:tc>
                <a:tc>
                  <a:txBody>
                    <a:bodyPr/>
                    <a:lstStyle/>
                    <a:p>
                      <a:r>
                        <a:rPr sz="2100" b="0">
                          <a:solidFill>
                            <a:srgbClr val="52274b"/>
                          </a:solidFill>
                          <a:latin typeface="Nimbus Sans"/>
                          <a:ea typeface="Nimbus Sans"/>
                          <a:cs typeface="Nimbus Sans"/>
                        </a:rPr>
                        <a:t>$340,000</a:t>
                      </a:r>
                    </a:p>
                  </a:txBody>
                  <a:tcPr marL="91440" marR="91440" marT="45720" marB="45720">
                    <a:lnR w="0">
                      <a:noFill/>
                      <a:prstDash val="solid"/>
                    </a:lnR>
                    <a:lnB w="0">
                      <a:noFill/>
                      <a:prstDash val="solid"/>
                    </a:lnB>
                    <a:solidFill>
                      <a:srgbClr val="F8F7F4"/>
                    </a:solidFill>
                  </a:tcPr>
                </a:tc>
                <a:tc>
                  <a:txBody>
                    <a:bodyPr/>
                    <a:lstStyle/>
                    <a:p>
                      <a:r>
                        <a:rPr sz="2100" b="0">
                          <a:solidFill>
                            <a:srgbClr val="52274b"/>
                          </a:solidFill>
                          <a:latin typeface="Nimbus Sans"/>
                          <a:ea typeface="Nimbus Sans"/>
                          <a:cs typeface="Nimbus Sans"/>
                        </a:rPr>
                        <a:t>$306,000</a:t>
                      </a:r>
                    </a:p>
                  </a:txBody>
                  <a:tcPr marL="91440" marR="91440" marT="45720" marB="45720">
                    <a:lnR w="0">
                      <a:noFill/>
                      <a:prstDash val="solid"/>
                    </a:lnR>
                    <a:lnB w="0">
                      <a:noFill/>
                      <a:prstDash val="solid"/>
                    </a:lnB>
                    <a:solidFill>
                      <a:srgbClr val="F8F7F4"/>
                    </a:solidFill>
                  </a:tcPr>
                </a:tc>
                <a:tc>
                  <a:txBody>
                    <a:bodyPr/>
                    <a:lstStyle/>
                    <a:p>
                      <a:r>
                        <a:rPr sz="2100" b="1">
                          <a:solidFill>
                            <a:srgbClr val="52274b"/>
                          </a:solidFill>
                          <a:latin typeface="Nimbus Sans"/>
                          <a:ea typeface="Nimbus Sans"/>
                          <a:cs typeface="Nimbus Sans"/>
                        </a:rPr>
                        <a:t>20</a:t>
                      </a:r>
                    </a:p>
                  </a:txBody>
                  <a:tcPr marL="91440" marR="91440" marT="45720" marB="45720">
                    <a:lnR w="0">
                      <a:noFill/>
                      <a:prstDash val="solid"/>
                    </a:lnR>
                    <a:lnB w="0">
                      <a:noFill/>
                      <a:prstDash val="solid"/>
                    </a:lnB>
                    <a:solidFill>
                      <a:srgbClr val="E6EDE1"/>
                    </a:solidFill>
                  </a:tcPr>
                </a:tc>
                <a:tc>
                  <a:txBody>
                    <a:bodyPr/>
                    <a:lstStyle/>
                    <a:p>
                      <a:r>
                        <a:rPr sz="2100" b="1">
                          <a:solidFill>
                            <a:srgbClr val="52274b"/>
                          </a:solidFill>
                          <a:latin typeface="Nimbus Sans"/>
                          <a:ea typeface="Nimbus Sans"/>
                          <a:cs typeface="Nimbus Sans"/>
                        </a:rPr>
                        <a:t>40</a:t>
                      </a:r>
                    </a:p>
                  </a:txBody>
                  <a:tcPr marL="91440" marR="91440" marT="45720" marB="45720">
                    <a:lnR w="0">
                      <a:noFill/>
                      <a:prstDash val="solid"/>
                    </a:lnR>
                    <a:lnB w="0">
                      <a:noFill/>
                      <a:prstDash val="solid"/>
                    </a:lnB>
                    <a:solidFill>
                      <a:srgbClr val="E6EDE1"/>
                    </a:solidFill>
                  </a:tcPr>
                </a:tc>
              </a:tr>
            </a:tbl>
          </a:graphicData>
        </a:graphic>
      </p:graphicFrame>
      <p:sp>
        <p:nvSpPr>
          <p:cNvPr id="4" name="text-2">
            <a:extLst xmlns:a="http://schemas.openxmlformats.org/drawingml/2006/main">
              <a:ext uri="{FF2B5EF4-FFF2-40B4-BE49-F238E27FC236}">
                <a16:creationId xmlns:a16="http://schemas.microsoft.com/office/drawing/2014/main" id="{DF4CC8CB-012E-48A9-A798-96950E7EEB65}"/>
              </a:ext>
            </a:extLst>
          </p:cNvPr>
          <p:cNvSpPr>
            <a:spLocks xmlns:a="http://schemas.openxmlformats.org/drawingml/2006/main" noGrp="1"/>
          </p:cNvSpPr>
          <p:nvPr/>
        </p:nvSpPr>
        <p:spPr>
          <a:xfrm xmlns:a="http://schemas.openxmlformats.org/drawingml/2006/main">
            <a:off x="609600" y="5619750"/>
            <a:ext cx="109728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325" b="1">
                <a:solidFill>
                  <a:srgbClr val="52274b"/>
                </a:solidFill>
                <a:latin typeface="Nimbus Sans"/>
                <a:ea typeface="Nimbus Sans"/>
                <a:cs typeface="Nimbus Sans"/>
              </a:defRPr>
            </a:defPPr>
          </a:lstStyle>
          <a:p xmlns:a="http://schemas.openxmlformats.org/drawingml/2006/main">
            <a:pPr algn="l">
              <a:buNone/>
              <a:defRPr sz="2325" b="1">
                <a:solidFill>
                  <a:srgbClr val="52274b"/>
                </a:solidFill>
                <a:latin typeface="Nimbus Sans"/>
                <a:ea typeface="Nimbus Sans"/>
                <a:cs typeface="Nimbus Sans"/>
              </a:defRPr>
            </a:pPr>
            <a:r>
              <a:rPr sz="2293" b="1">
                <a:solidFill>
                  <a:srgbClr val="52274b"/>
                </a:solidFill>
                <a:latin typeface="Nimbus Sans"/>
                <a:ea typeface="Nimbus Sans"/>
                <a:cs typeface="Nimbus Sans"/>
              </a:rPr>
              <a:t>100 donors could fund 10 full awards or 20 half awards.</a:t>
            </a:r>
          </a:p>
        </p:txBody>
      </p:sp>
      <p:sp>
        <p:nvSpPr>
          <p:cNvPr id="5" name="text-3">
            <a:extLst xmlns:a="http://schemas.openxmlformats.org/drawingml/2006/main">
              <a:ext uri="{FF2B5EF4-FFF2-40B4-BE49-F238E27FC236}">
                <a16:creationId xmlns:a16="http://schemas.microsoft.com/office/drawing/2014/main" id="{B475AF59-3884-4A59-8152-AB075EEDDE74}"/>
              </a:ext>
            </a:extLst>
          </p:cNvPr>
          <p:cNvSpPr>
            <a:spLocks xmlns:a="http://schemas.openxmlformats.org/drawingml/2006/main" noGrp="1"/>
          </p:cNvSpPr>
          <p:nvPr/>
        </p:nvSpPr>
        <p:spPr>
          <a:xfrm xmlns:a="http://schemas.openxmlformats.org/drawingml/2006/main">
            <a:off x="609600" y="6229350"/>
            <a:ext cx="106489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350" b="0">
                <a:solidFill>
                  <a:srgbClr val="5A6853"/>
                </a:solidFill>
                <a:latin typeface="Nimbus Sans"/>
                <a:ea typeface="Nimbus Sans"/>
                <a:cs typeface="Nimbus Sans"/>
              </a:defRPr>
            </a:defPPr>
          </a:lstStyle>
          <a:p xmlns:a="http://schemas.openxmlformats.org/drawingml/2006/main">
            <a:pPr algn="l">
              <a:buNone/>
              <a:defRPr sz="1350" b="0">
                <a:solidFill>
                  <a:srgbClr val="5A6853"/>
                </a:solidFill>
                <a:latin typeface="Nimbus Sans"/>
                <a:ea typeface="Nimbus Sans"/>
                <a:cs typeface="Nimbus Sans"/>
              </a:defRPr>
            </a:pPr>
            <a:r>
              <a:rPr sz="1350" b="0">
                <a:solidFill>
                  <a:srgbClr val="5A6853"/>
                </a:solidFill>
                <a:latin typeface="Nimbus Sans"/>
                <a:ea typeface="Nimbus Sans"/>
                <a:cs typeface="Nimbus Sans"/>
              </a:rPr>
              <a:t>These are alternative uses of the same pool. Counts round down to complete awards. Remainders can fund other awards.</a:t>
            </a:r>
          </a:p>
        </p:txBody>
      </p:sp>
      <p:sp>
        <p:nvSpPr>
          <p:cNvPr id="6" name="text-4">
            <a:extLst xmlns:a="http://schemas.openxmlformats.org/drawingml/2006/main">
              <a:ext uri="{FF2B5EF4-FFF2-40B4-BE49-F238E27FC236}">
                <a16:creationId xmlns:a16="http://schemas.microsoft.com/office/drawing/2014/main" id="{4E8F8948-4DBF-4C11-B7D1-E9FF20A74460}"/>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15</a:t>
            </a:r>
          </a:p>
        </p:txBody>
      </p:sp>
    </p:spTree>
    <p:extLst>
      <p:ext uri="{BB962C8B-B14F-4D97-AF65-F5344CB8AC3E}">
        <p14:creationId xmlns:p14="http://schemas.microsoft.com/office/powerpoint/2010/main" val="1963955397"/>
      </p:ext>
    </p:extLst>
  </p:cSld>
</p:sld>
</file>

<file path=ppt/slides/slide16.xml><?xml version="1.0" encoding="utf-8"?>
<p:sld xmlns:p="http://schemas.openxmlformats.org/presentationml/2006/main">
  <p:cSld>
    <p:bg>
      <p:bgPr>
        <a:solidFill xmlns:a="http://schemas.openxmlformats.org/drawingml/2006/main">
          <a:srgbClr val="EDE5DC"/>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D6B252A-D996-44E6-9815-E72F25DD927C}"/>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825" b="0">
                <a:solidFill>
                  <a:srgbClr val="52274b"/>
                </a:solidFill>
                <a:latin typeface="Bitstream Charter"/>
                <a:ea typeface="Bitstream Charter"/>
                <a:cs typeface="Bitstream Charter"/>
              </a:defRPr>
            </a:defPPr>
          </a:lstStyle>
          <a:p xmlns:a="http://schemas.openxmlformats.org/drawingml/2006/main">
            <a:pPr algn="l">
              <a:buNone/>
              <a:defRPr sz="3825" b="0">
                <a:solidFill>
                  <a:srgbClr val="52274b"/>
                </a:solidFill>
                <a:latin typeface="Bitstream Charter"/>
                <a:ea typeface="Bitstream Charter"/>
                <a:cs typeface="Bitstream Charter"/>
              </a:defRPr>
            </a:pPr>
            <a:r>
              <a:rPr sz="3825" b="0">
                <a:solidFill>
                  <a:srgbClr val="52274b"/>
                </a:solidFill>
                <a:latin typeface="Bitstream Charter"/>
                <a:ea typeface="Bitstream Charter"/>
                <a:cs typeface="Bitstream Charter"/>
              </a:rPr>
              <a:t>When couples give $3,400 each</a:t>
            </a:r>
          </a:p>
        </p:txBody>
      </p:sp>
      <p:sp>
        <p:nvSpPr>
          <p:cNvPr id="2" name="text-1">
            <a:extLst xmlns:a="http://schemas.openxmlformats.org/drawingml/2006/main">
              <a:ext uri="{FF2B5EF4-FFF2-40B4-BE49-F238E27FC236}">
                <a16:creationId xmlns:a16="http://schemas.microsoft.com/office/drawing/2014/main" id="{859860DB-EAAA-4121-8CD2-ED6F8F461AD4}"/>
              </a:ext>
            </a:extLst>
          </p:cNvPr>
          <p:cNvSpPr>
            <a:spLocks xmlns:a="http://schemas.openxmlformats.org/drawingml/2006/main" noGrp="1"/>
          </p:cNvSpPr>
          <p:nvPr/>
        </p:nvSpPr>
        <p:spPr>
          <a:xfrm xmlns:a="http://schemas.openxmlformats.org/drawingml/2006/main">
            <a:off x="609600" y="1457325"/>
            <a:ext cx="1097280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875" b="0">
                <a:solidFill>
                  <a:srgbClr val="5A6853"/>
                </a:solidFill>
                <a:latin typeface="Nimbus Sans"/>
                <a:ea typeface="Nimbus Sans"/>
                <a:cs typeface="Nimbus Sans"/>
              </a:defRPr>
            </a:defPPr>
          </a:lstStyle>
          <a:p xmlns:a="http://schemas.openxmlformats.org/drawingml/2006/main">
            <a:pPr algn="l">
              <a:buNone/>
              <a:defRPr sz="1875" b="0">
                <a:solidFill>
                  <a:srgbClr val="5A6853"/>
                </a:solidFill>
                <a:latin typeface="Nimbus Sans"/>
                <a:ea typeface="Nimbus Sans"/>
                <a:cs typeface="Nimbus Sans"/>
              </a:defRPr>
            </a:pPr>
            <a:r>
              <a:rPr sz="1875" b="0">
                <a:solidFill>
                  <a:srgbClr val="5A6853"/>
                </a:solidFill>
                <a:latin typeface="Nimbus Sans"/>
                <a:ea typeface="Nimbus Sans"/>
                <a:cs typeface="Nimbus Sans"/>
              </a:rPr>
              <a:t>Each spouse gives $1,700 under the October proposed rules. Scholarship pool: 90% of gifts.</a:t>
            </a:r>
          </a:p>
        </p:txBody>
      </p:sp>
      <p:graphicFrame>
        <p:nvGraphicFramePr>
          <p:cNvPr id="3" name="">
            <a:extLst xmlns:a="http://schemas.openxmlformats.org/drawingml/2006/main">
              <a:ext uri="{FF2B5EF4-FFF2-40B4-BE49-F238E27FC236}">
                <a16:creationId xmlns:a16="http://schemas.microsoft.com/office/drawing/2014/main" id="{56918B9B-CA12-4A42-91A5-EFF1D3889D57}"/>
              </a:ext>
            </a:extLst>
          </p:cNvPr>
          <p:cNvGraphicFramePr/>
          <p:nvPr/>
        </p:nvGraphicFramePr>
        <p:xfrm>
          <a:off xmlns:a="http://schemas.openxmlformats.org/drawingml/2006/main" x="609600" y="2390775"/>
          <a:ext xmlns:a="http://schemas.openxmlformats.org/drawingml/2006/main" cx="10972800" cy="2762250"/>
        </p:xfrm>
        <a:graphic xmlns:a="http://schemas.openxmlformats.org/drawingml/2006/main">
          <a:graphicData uri="http://schemas.openxmlformats.org/drawingml/2006/table">
            <a:tbl>
              <a:tblPr/>
              <a:tblGrid>
                <a:gridCol w="1666875"/>
                <a:gridCol w="2286000"/>
                <a:gridCol w="2714625"/>
                <a:gridCol w="2152650"/>
                <a:gridCol w="2152650"/>
              </a:tblGrid>
              <a:tr h="690563">
                <a:tc>
                  <a:txBody>
                    <a:bodyPr/>
                    <a:lstStyle/>
                    <a:p>
                      <a:r>
                        <a:rPr sz="1650" b="1">
                          <a:solidFill>
                            <a:srgbClr val="FFFFFF"/>
                          </a:solidFill>
                          <a:latin typeface="Nimbus Sans"/>
                          <a:ea typeface="Nimbus Sans"/>
                          <a:cs typeface="Nimbus Sans"/>
                        </a:rPr>
                        <a:t>Couples</a:t>
                      </a:r>
                    </a:p>
                    <a:p>
                      <a:r>
                        <a:rPr sz="1650" b="1">
                          <a:solidFill>
                            <a:srgbClr val="FFFFFF"/>
                          </a:solidFill>
                          <a:latin typeface="Nimbus Sans"/>
                          <a:ea typeface="Nimbus Sans"/>
                          <a:cs typeface="Nimbus Sans"/>
                        </a:rPr>
                        <a:t>filing jointly</a:t>
                      </a:r>
                    </a:p>
                  </a:txBody>
                  <a:tcPr marL="91440" marR="91440" marT="45720" marB="45720">
                    <a:lnL w="0">
                      <a:noFill/>
                      <a:prstDash val="solid"/>
                    </a:lnL>
                    <a:lnR w="0">
                      <a:noFill/>
                      <a:prstDash val="solid"/>
                    </a:lnR>
                    <a:lnT w="0">
                      <a:noFill/>
                      <a:prstDash val="solid"/>
                    </a:lnT>
                    <a:lnB w="0">
                      <a:noFill/>
                      <a:prstDash val="solid"/>
                    </a:lnB>
                    <a:solidFill>
                      <a:srgbClr val="52274b"/>
                    </a:solidFill>
                  </a:tcPr>
                </a:tc>
                <a:tc>
                  <a:txBody>
                    <a:bodyPr/>
                    <a:lstStyle/>
                    <a:p>
                      <a:r>
                        <a:rPr sz="1650" b="1">
                          <a:solidFill>
                            <a:srgbClr val="FFFFFF"/>
                          </a:solidFill>
                          <a:latin typeface="Nimbus Sans"/>
                          <a:ea typeface="Nimbus Sans"/>
                          <a:cs typeface="Nimbus Sans"/>
                        </a:rPr>
                        <a:t>Total gifts</a:t>
                      </a:r>
                    </a:p>
                  </a:txBody>
                  <a:tcPr marL="91440" marR="91440" marT="45720" marB="45720">
                    <a:lnR w="0">
                      <a:noFill/>
                      <a:prstDash val="solid"/>
                    </a:lnR>
                    <a:lnT w="0">
                      <a:noFill/>
                      <a:prstDash val="solid"/>
                    </a:lnT>
                    <a:lnB w="0">
                      <a:noFill/>
                      <a:prstDash val="solid"/>
                    </a:lnB>
                    <a:solidFill>
                      <a:srgbClr val="52274b"/>
                    </a:solidFill>
                  </a:tcPr>
                </a:tc>
                <a:tc>
                  <a:txBody>
                    <a:bodyPr/>
                    <a:lstStyle/>
                    <a:p>
                      <a:r>
                        <a:rPr sz="1650" b="1">
                          <a:solidFill>
                            <a:srgbClr val="FFFFFF"/>
                          </a:solidFill>
                          <a:latin typeface="Nimbus Sans"/>
                          <a:ea typeface="Nimbus Sans"/>
                          <a:cs typeface="Nimbus Sans"/>
                        </a:rPr>
                        <a:t>Scholarship pool</a:t>
                      </a:r>
                    </a:p>
                  </a:txBody>
                  <a:tcPr marL="91440" marR="91440" marT="45720" marB="45720">
                    <a:lnR w="0">
                      <a:noFill/>
                      <a:prstDash val="solid"/>
                    </a:lnR>
                    <a:lnT w="0">
                      <a:noFill/>
                      <a:prstDash val="solid"/>
                    </a:lnT>
                    <a:lnB w="0">
                      <a:noFill/>
                      <a:prstDash val="solid"/>
                    </a:lnB>
                    <a:solidFill>
                      <a:srgbClr val="52274b"/>
                    </a:solidFill>
                  </a:tcPr>
                </a:tc>
                <a:tc>
                  <a:txBody>
                    <a:bodyPr/>
                    <a:lstStyle/>
                    <a:p>
                      <a:r>
                        <a:rPr sz="1650" b="1">
                          <a:solidFill>
                            <a:srgbClr val="FFFFFF"/>
                          </a:solidFill>
                          <a:latin typeface="Nimbus Sans"/>
                          <a:ea typeface="Nimbus Sans"/>
                          <a:cs typeface="Nimbus Sans"/>
                        </a:rPr>
                        <a:t>Full awards</a:t>
                      </a:r>
                    </a:p>
                    <a:p>
                      <a:r>
                        <a:rPr sz="1650" b="1">
                          <a:solidFill>
                            <a:srgbClr val="FFFFFF"/>
                          </a:solidFill>
                          <a:latin typeface="Nimbus Sans"/>
                          <a:ea typeface="Nimbus Sans"/>
                          <a:cs typeface="Nimbus Sans"/>
                        </a:rPr>
                        <a:t>$15,000</a:t>
                      </a:r>
                    </a:p>
                  </a:txBody>
                  <a:tcPr marL="91440" marR="91440" marT="45720" marB="45720">
                    <a:lnR w="0">
                      <a:noFill/>
                      <a:prstDash val="solid"/>
                    </a:lnR>
                    <a:lnT w="0">
                      <a:noFill/>
                      <a:prstDash val="solid"/>
                    </a:lnT>
                    <a:lnB w="0">
                      <a:noFill/>
                      <a:prstDash val="solid"/>
                    </a:lnB>
                    <a:solidFill>
                      <a:srgbClr val="52274b"/>
                    </a:solidFill>
                  </a:tcPr>
                </a:tc>
                <a:tc>
                  <a:txBody>
                    <a:bodyPr/>
                    <a:lstStyle/>
                    <a:p>
                      <a:r>
                        <a:rPr sz="1650" b="1">
                          <a:solidFill>
                            <a:srgbClr val="FFFFFF"/>
                          </a:solidFill>
                          <a:latin typeface="Nimbus Sans"/>
                          <a:ea typeface="Nimbus Sans"/>
                          <a:cs typeface="Nimbus Sans"/>
                        </a:rPr>
                        <a:t>Half awards</a:t>
                      </a:r>
                    </a:p>
                    <a:p>
                      <a:r>
                        <a:rPr sz="1650" b="1">
                          <a:solidFill>
                            <a:srgbClr val="FFFFFF"/>
                          </a:solidFill>
                          <a:latin typeface="Nimbus Sans"/>
                          <a:ea typeface="Nimbus Sans"/>
                          <a:cs typeface="Nimbus Sans"/>
                        </a:rPr>
                        <a:t>$7,500</a:t>
                      </a:r>
                    </a:p>
                  </a:txBody>
                  <a:tcPr marL="91440" marR="91440" marT="45720" marB="45720">
                    <a:lnR w="0">
                      <a:noFill/>
                      <a:prstDash val="solid"/>
                    </a:lnR>
                    <a:lnT w="0">
                      <a:noFill/>
                      <a:prstDash val="solid"/>
                    </a:lnT>
                    <a:lnB w="0">
                      <a:noFill/>
                      <a:prstDash val="solid"/>
                    </a:lnB>
                    <a:solidFill>
                      <a:srgbClr val="52274b"/>
                    </a:solidFill>
                  </a:tcPr>
                </a:tc>
              </a:tr>
              <a:tr h="690563">
                <a:tc>
                  <a:txBody>
                    <a:bodyPr/>
                    <a:lstStyle/>
                    <a:p>
                      <a:r>
                        <a:rPr sz="2100" b="0">
                          <a:solidFill>
                            <a:srgbClr val="52274b"/>
                          </a:solidFill>
                          <a:latin typeface="Nimbus Sans"/>
                          <a:ea typeface="Nimbus Sans"/>
                          <a:cs typeface="Nimbus Sans"/>
                        </a:rPr>
                        <a:t>25</a:t>
                      </a:r>
                    </a:p>
                  </a:txBody>
                  <a:tcPr marL="91440" marR="91440" marT="45720" marB="45720">
                    <a:lnL w="0">
                      <a:noFill/>
                      <a:prstDash val="solid"/>
                    </a:lnL>
                    <a:lnR w="0">
                      <a:noFill/>
                      <a:prstDash val="solid"/>
                    </a:lnR>
                    <a:lnB w="0">
                      <a:noFill/>
                      <a:prstDash val="solid"/>
                    </a:lnB>
                    <a:solidFill>
                      <a:srgbClr val="FFFFFF"/>
                    </a:solidFill>
                  </a:tcPr>
                </a:tc>
                <a:tc>
                  <a:txBody>
                    <a:bodyPr/>
                    <a:lstStyle/>
                    <a:p>
                      <a:r>
                        <a:rPr sz="2100" b="0">
                          <a:solidFill>
                            <a:srgbClr val="52274b"/>
                          </a:solidFill>
                          <a:latin typeface="Nimbus Sans"/>
                          <a:ea typeface="Nimbus Sans"/>
                          <a:cs typeface="Nimbus Sans"/>
                        </a:rPr>
                        <a:t>$85,000</a:t>
                      </a:r>
                    </a:p>
                  </a:txBody>
                  <a:tcPr marL="91440" marR="91440" marT="45720" marB="45720">
                    <a:lnR w="0">
                      <a:noFill/>
                      <a:prstDash val="solid"/>
                    </a:lnR>
                    <a:lnB w="0">
                      <a:noFill/>
                      <a:prstDash val="solid"/>
                    </a:lnB>
                    <a:solidFill>
                      <a:srgbClr val="FFFFFF"/>
                    </a:solidFill>
                  </a:tcPr>
                </a:tc>
                <a:tc>
                  <a:txBody>
                    <a:bodyPr/>
                    <a:lstStyle/>
                    <a:p>
                      <a:r>
                        <a:rPr sz="2100" b="0">
                          <a:solidFill>
                            <a:srgbClr val="52274b"/>
                          </a:solidFill>
                          <a:latin typeface="Nimbus Sans"/>
                          <a:ea typeface="Nimbus Sans"/>
                          <a:cs typeface="Nimbus Sans"/>
                        </a:rPr>
                        <a:t>$76,500</a:t>
                      </a:r>
                    </a:p>
                  </a:txBody>
                  <a:tcPr marL="91440" marR="91440" marT="45720" marB="45720">
                    <a:lnR w="0">
                      <a:noFill/>
                      <a:prstDash val="solid"/>
                    </a:lnR>
                    <a:lnB w="0">
                      <a:noFill/>
                      <a:prstDash val="solid"/>
                    </a:lnB>
                    <a:solidFill>
                      <a:srgbClr val="FFFFFF"/>
                    </a:solidFill>
                  </a:tcPr>
                </a:tc>
                <a:tc>
                  <a:txBody>
                    <a:bodyPr/>
                    <a:lstStyle/>
                    <a:p>
                      <a:r>
                        <a:rPr sz="2100" b="1">
                          <a:solidFill>
                            <a:srgbClr val="52274b"/>
                          </a:solidFill>
                          <a:latin typeface="Nimbus Sans"/>
                          <a:ea typeface="Nimbus Sans"/>
                          <a:cs typeface="Nimbus Sans"/>
                        </a:rPr>
                        <a:t>5</a:t>
                      </a:r>
                    </a:p>
                  </a:txBody>
                  <a:tcPr marL="91440" marR="91440" marT="45720" marB="45720">
                    <a:lnR w="0">
                      <a:noFill/>
                      <a:prstDash val="solid"/>
                    </a:lnR>
                    <a:lnB w="0">
                      <a:noFill/>
                      <a:prstDash val="solid"/>
                    </a:lnB>
                    <a:solidFill>
                      <a:srgbClr val="E6EDE1"/>
                    </a:solidFill>
                  </a:tcPr>
                </a:tc>
                <a:tc>
                  <a:txBody>
                    <a:bodyPr/>
                    <a:lstStyle/>
                    <a:p>
                      <a:r>
                        <a:rPr sz="2100" b="1">
                          <a:solidFill>
                            <a:srgbClr val="52274b"/>
                          </a:solidFill>
                          <a:latin typeface="Nimbus Sans"/>
                          <a:ea typeface="Nimbus Sans"/>
                          <a:cs typeface="Nimbus Sans"/>
                        </a:rPr>
                        <a:t>10</a:t>
                      </a:r>
                    </a:p>
                  </a:txBody>
                  <a:tcPr marL="91440" marR="91440" marT="45720" marB="45720">
                    <a:lnR w="0">
                      <a:noFill/>
                      <a:prstDash val="solid"/>
                    </a:lnR>
                    <a:lnB w="0">
                      <a:noFill/>
                      <a:prstDash val="solid"/>
                    </a:lnB>
                    <a:solidFill>
                      <a:srgbClr val="E6EDE1"/>
                    </a:solidFill>
                  </a:tcPr>
                </a:tc>
              </a:tr>
              <a:tr h="690563">
                <a:tc>
                  <a:txBody>
                    <a:bodyPr/>
                    <a:lstStyle/>
                    <a:p>
                      <a:r>
                        <a:rPr sz="2100" b="0">
                          <a:solidFill>
                            <a:srgbClr val="52274b"/>
                          </a:solidFill>
                          <a:latin typeface="Nimbus Sans"/>
                          <a:ea typeface="Nimbus Sans"/>
                          <a:cs typeface="Nimbus Sans"/>
                        </a:rPr>
                        <a:t>50</a:t>
                      </a:r>
                    </a:p>
                  </a:txBody>
                  <a:tcPr marL="91440" marR="91440" marT="45720" marB="45720">
                    <a:lnL w="0">
                      <a:noFill/>
                      <a:prstDash val="solid"/>
                    </a:lnL>
                    <a:lnR w="0">
                      <a:noFill/>
                      <a:prstDash val="solid"/>
                    </a:lnR>
                    <a:lnB w="0">
                      <a:noFill/>
                      <a:prstDash val="solid"/>
                    </a:lnB>
                    <a:solidFill>
                      <a:srgbClr val="F8F7F4"/>
                    </a:solidFill>
                  </a:tcPr>
                </a:tc>
                <a:tc>
                  <a:txBody>
                    <a:bodyPr/>
                    <a:lstStyle/>
                    <a:p>
                      <a:r>
                        <a:rPr sz="2100" b="0">
                          <a:solidFill>
                            <a:srgbClr val="52274b"/>
                          </a:solidFill>
                          <a:latin typeface="Nimbus Sans"/>
                          <a:ea typeface="Nimbus Sans"/>
                          <a:cs typeface="Nimbus Sans"/>
                        </a:rPr>
                        <a:t>$170,000</a:t>
                      </a:r>
                    </a:p>
                  </a:txBody>
                  <a:tcPr marL="91440" marR="91440" marT="45720" marB="45720">
                    <a:lnR w="0">
                      <a:noFill/>
                      <a:prstDash val="solid"/>
                    </a:lnR>
                    <a:lnB w="0">
                      <a:noFill/>
                      <a:prstDash val="solid"/>
                    </a:lnB>
                    <a:solidFill>
                      <a:srgbClr val="F8F7F4"/>
                    </a:solidFill>
                  </a:tcPr>
                </a:tc>
                <a:tc>
                  <a:txBody>
                    <a:bodyPr/>
                    <a:lstStyle/>
                    <a:p>
                      <a:r>
                        <a:rPr sz="2100" b="0">
                          <a:solidFill>
                            <a:srgbClr val="52274b"/>
                          </a:solidFill>
                          <a:latin typeface="Nimbus Sans"/>
                          <a:ea typeface="Nimbus Sans"/>
                          <a:cs typeface="Nimbus Sans"/>
                        </a:rPr>
                        <a:t>$153,000</a:t>
                      </a:r>
                    </a:p>
                  </a:txBody>
                  <a:tcPr marL="91440" marR="91440" marT="45720" marB="45720">
                    <a:lnR w="0">
                      <a:noFill/>
                      <a:prstDash val="solid"/>
                    </a:lnR>
                    <a:lnB w="0">
                      <a:noFill/>
                      <a:prstDash val="solid"/>
                    </a:lnB>
                    <a:solidFill>
                      <a:srgbClr val="F8F7F4"/>
                    </a:solidFill>
                  </a:tcPr>
                </a:tc>
                <a:tc>
                  <a:txBody>
                    <a:bodyPr/>
                    <a:lstStyle/>
                    <a:p>
                      <a:r>
                        <a:rPr sz="2100" b="1">
                          <a:solidFill>
                            <a:srgbClr val="52274b"/>
                          </a:solidFill>
                          <a:latin typeface="Nimbus Sans"/>
                          <a:ea typeface="Nimbus Sans"/>
                          <a:cs typeface="Nimbus Sans"/>
                        </a:rPr>
                        <a:t>10</a:t>
                      </a:r>
                    </a:p>
                  </a:txBody>
                  <a:tcPr marL="91440" marR="91440" marT="45720" marB="45720">
                    <a:lnR w="0">
                      <a:noFill/>
                      <a:prstDash val="solid"/>
                    </a:lnR>
                    <a:lnB w="0">
                      <a:noFill/>
                      <a:prstDash val="solid"/>
                    </a:lnB>
                    <a:solidFill>
                      <a:srgbClr val="E6EDE1"/>
                    </a:solidFill>
                  </a:tcPr>
                </a:tc>
                <a:tc>
                  <a:txBody>
                    <a:bodyPr/>
                    <a:lstStyle/>
                    <a:p>
                      <a:r>
                        <a:rPr sz="2100" b="1">
                          <a:solidFill>
                            <a:srgbClr val="52274b"/>
                          </a:solidFill>
                          <a:latin typeface="Nimbus Sans"/>
                          <a:ea typeface="Nimbus Sans"/>
                          <a:cs typeface="Nimbus Sans"/>
                        </a:rPr>
                        <a:t>20</a:t>
                      </a:r>
                    </a:p>
                  </a:txBody>
                  <a:tcPr marL="91440" marR="91440" marT="45720" marB="45720">
                    <a:lnR w="0">
                      <a:noFill/>
                      <a:prstDash val="solid"/>
                    </a:lnR>
                    <a:lnB w="0">
                      <a:noFill/>
                      <a:prstDash val="solid"/>
                    </a:lnB>
                    <a:solidFill>
                      <a:srgbClr val="E6EDE1"/>
                    </a:solidFill>
                  </a:tcPr>
                </a:tc>
              </a:tr>
              <a:tr h="690563">
                <a:tc>
                  <a:txBody>
                    <a:bodyPr/>
                    <a:lstStyle/>
                    <a:p>
                      <a:r>
                        <a:rPr sz="2100" b="0">
                          <a:solidFill>
                            <a:srgbClr val="52274b"/>
                          </a:solidFill>
                          <a:latin typeface="Nimbus Sans"/>
                          <a:ea typeface="Nimbus Sans"/>
                          <a:cs typeface="Nimbus Sans"/>
                        </a:rPr>
                        <a:t>100</a:t>
                      </a:r>
                    </a:p>
                  </a:txBody>
                  <a:tcPr marL="91440" marR="91440" marT="45720" marB="45720">
                    <a:lnL w="0">
                      <a:noFill/>
                      <a:prstDash val="solid"/>
                    </a:lnL>
                    <a:lnR w="0">
                      <a:noFill/>
                      <a:prstDash val="solid"/>
                    </a:lnR>
                    <a:lnB w="0">
                      <a:noFill/>
                      <a:prstDash val="solid"/>
                    </a:lnB>
                    <a:solidFill>
                      <a:srgbClr val="FFFFFF"/>
                    </a:solidFill>
                  </a:tcPr>
                </a:tc>
                <a:tc>
                  <a:txBody>
                    <a:bodyPr/>
                    <a:lstStyle/>
                    <a:p>
                      <a:r>
                        <a:rPr sz="2100" b="0">
                          <a:solidFill>
                            <a:srgbClr val="52274b"/>
                          </a:solidFill>
                          <a:latin typeface="Nimbus Sans"/>
                          <a:ea typeface="Nimbus Sans"/>
                          <a:cs typeface="Nimbus Sans"/>
                        </a:rPr>
                        <a:t>$340,000</a:t>
                      </a:r>
                    </a:p>
                  </a:txBody>
                  <a:tcPr marL="91440" marR="91440" marT="45720" marB="45720">
                    <a:lnR w="0">
                      <a:noFill/>
                      <a:prstDash val="solid"/>
                    </a:lnR>
                    <a:lnB w="0">
                      <a:noFill/>
                      <a:prstDash val="solid"/>
                    </a:lnB>
                    <a:solidFill>
                      <a:srgbClr val="FFFFFF"/>
                    </a:solidFill>
                  </a:tcPr>
                </a:tc>
                <a:tc>
                  <a:txBody>
                    <a:bodyPr/>
                    <a:lstStyle/>
                    <a:p>
                      <a:r>
                        <a:rPr sz="2100" b="0">
                          <a:solidFill>
                            <a:srgbClr val="52274b"/>
                          </a:solidFill>
                          <a:latin typeface="Nimbus Sans"/>
                          <a:ea typeface="Nimbus Sans"/>
                          <a:cs typeface="Nimbus Sans"/>
                        </a:rPr>
                        <a:t>$306,000</a:t>
                      </a:r>
                    </a:p>
                  </a:txBody>
                  <a:tcPr marL="91440" marR="91440" marT="45720" marB="45720">
                    <a:lnR w="0">
                      <a:noFill/>
                      <a:prstDash val="solid"/>
                    </a:lnR>
                    <a:lnB w="0">
                      <a:noFill/>
                      <a:prstDash val="solid"/>
                    </a:lnB>
                    <a:solidFill>
                      <a:srgbClr val="FFFFFF"/>
                    </a:solidFill>
                  </a:tcPr>
                </a:tc>
                <a:tc>
                  <a:txBody>
                    <a:bodyPr/>
                    <a:lstStyle/>
                    <a:p>
                      <a:r>
                        <a:rPr sz="2100" b="1">
                          <a:solidFill>
                            <a:srgbClr val="52274b"/>
                          </a:solidFill>
                          <a:latin typeface="Nimbus Sans"/>
                          <a:ea typeface="Nimbus Sans"/>
                          <a:cs typeface="Nimbus Sans"/>
                        </a:rPr>
                        <a:t>20</a:t>
                      </a:r>
                    </a:p>
                  </a:txBody>
                  <a:tcPr marL="91440" marR="91440" marT="45720" marB="45720">
                    <a:lnR w="0">
                      <a:noFill/>
                      <a:prstDash val="solid"/>
                    </a:lnR>
                    <a:lnB w="0">
                      <a:noFill/>
                      <a:prstDash val="solid"/>
                    </a:lnB>
                    <a:solidFill>
                      <a:srgbClr val="E6EDE1"/>
                    </a:solidFill>
                  </a:tcPr>
                </a:tc>
                <a:tc>
                  <a:txBody>
                    <a:bodyPr/>
                    <a:lstStyle/>
                    <a:p>
                      <a:r>
                        <a:rPr sz="2100" b="1">
                          <a:solidFill>
                            <a:srgbClr val="52274b"/>
                          </a:solidFill>
                          <a:latin typeface="Nimbus Sans"/>
                          <a:ea typeface="Nimbus Sans"/>
                          <a:cs typeface="Nimbus Sans"/>
                        </a:rPr>
                        <a:t>40</a:t>
                      </a:r>
                    </a:p>
                  </a:txBody>
                  <a:tcPr marL="91440" marR="91440" marT="45720" marB="45720">
                    <a:lnR w="0">
                      <a:noFill/>
                      <a:prstDash val="solid"/>
                    </a:lnR>
                    <a:lnB w="0">
                      <a:noFill/>
                      <a:prstDash val="solid"/>
                    </a:lnB>
                    <a:solidFill>
                      <a:srgbClr val="E6EDE1"/>
                    </a:solidFill>
                  </a:tcPr>
                </a:tc>
              </a:tr>
            </a:tbl>
          </a:graphicData>
        </a:graphic>
      </p:graphicFrame>
      <p:sp>
        <p:nvSpPr>
          <p:cNvPr id="4" name="text-2">
            <a:extLst xmlns:a="http://schemas.openxmlformats.org/drawingml/2006/main">
              <a:ext uri="{FF2B5EF4-FFF2-40B4-BE49-F238E27FC236}">
                <a16:creationId xmlns:a16="http://schemas.microsoft.com/office/drawing/2014/main" id="{505BEDEC-625B-40F3-9595-6454625D38BA}"/>
              </a:ext>
            </a:extLst>
          </p:cNvPr>
          <p:cNvSpPr>
            <a:spLocks xmlns:a="http://schemas.openxmlformats.org/drawingml/2006/main" noGrp="1"/>
          </p:cNvSpPr>
          <p:nvPr/>
        </p:nvSpPr>
        <p:spPr>
          <a:xfrm xmlns:a="http://schemas.openxmlformats.org/drawingml/2006/main">
            <a:off x="609600" y="5619750"/>
            <a:ext cx="109728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325" b="1">
                <a:solidFill>
                  <a:srgbClr val="52274b"/>
                </a:solidFill>
                <a:latin typeface="Nimbus Sans"/>
                <a:ea typeface="Nimbus Sans"/>
                <a:cs typeface="Nimbus Sans"/>
              </a:defRPr>
            </a:defPPr>
          </a:lstStyle>
          <a:p xmlns:a="http://schemas.openxmlformats.org/drawingml/2006/main">
            <a:pPr algn="l">
              <a:buNone/>
              <a:defRPr sz="2325" b="1">
                <a:solidFill>
                  <a:srgbClr val="52274b"/>
                </a:solidFill>
                <a:latin typeface="Nimbus Sans"/>
                <a:ea typeface="Nimbus Sans"/>
                <a:cs typeface="Nimbus Sans"/>
              </a:defRPr>
            </a:pPr>
            <a:r>
              <a:rPr sz="2293" b="1">
                <a:solidFill>
                  <a:srgbClr val="52274b"/>
                </a:solidFill>
                <a:latin typeface="Nimbus Sans"/>
                <a:ea typeface="Nimbus Sans"/>
                <a:cs typeface="Nimbus Sans"/>
              </a:rPr>
              <a:t>50 couples could fund 10 full awards or 20 half awards.</a:t>
            </a:r>
          </a:p>
        </p:txBody>
      </p:sp>
      <p:sp>
        <p:nvSpPr>
          <p:cNvPr id="5" name="text-3">
            <a:extLst xmlns:a="http://schemas.openxmlformats.org/drawingml/2006/main">
              <a:ext uri="{FF2B5EF4-FFF2-40B4-BE49-F238E27FC236}">
                <a16:creationId xmlns:a16="http://schemas.microsoft.com/office/drawing/2014/main" id="{D18980D9-9A57-4164-BC9C-6A98FD693DDC}"/>
              </a:ext>
            </a:extLst>
          </p:cNvPr>
          <p:cNvSpPr>
            <a:spLocks xmlns:a="http://schemas.openxmlformats.org/drawingml/2006/main" noGrp="1"/>
          </p:cNvSpPr>
          <p:nvPr/>
        </p:nvSpPr>
        <p:spPr>
          <a:xfrm xmlns:a="http://schemas.openxmlformats.org/drawingml/2006/main">
            <a:off x="609600" y="6229350"/>
            <a:ext cx="106489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350" b="0">
                <a:solidFill>
                  <a:srgbClr val="5A6853"/>
                </a:solidFill>
                <a:latin typeface="Nimbus Sans"/>
                <a:ea typeface="Nimbus Sans"/>
                <a:cs typeface="Nimbus Sans"/>
              </a:defRPr>
            </a:defPPr>
          </a:lstStyle>
          <a:p xmlns:a="http://schemas.openxmlformats.org/drawingml/2006/main">
            <a:pPr algn="l">
              <a:buNone/>
              <a:defRPr sz="1350" b="0">
                <a:solidFill>
                  <a:srgbClr val="5A6853"/>
                </a:solidFill>
                <a:latin typeface="Nimbus Sans"/>
                <a:ea typeface="Nimbus Sans"/>
                <a:cs typeface="Nimbus Sans"/>
              </a:defRPr>
            </a:pPr>
            <a:r>
              <a:rPr sz="1350" b="0">
                <a:solidFill>
                  <a:srgbClr val="5A6853"/>
                </a:solidFill>
                <a:latin typeface="Nimbus Sans"/>
                <a:ea typeface="Nimbus Sans"/>
                <a:cs typeface="Nimbus Sans"/>
              </a:rPr>
              <a:t>Alternative scenarios. Full tuition is $15,000. Awards depend on family need and eligible costs.</a:t>
            </a:r>
          </a:p>
        </p:txBody>
      </p:sp>
      <p:sp>
        <p:nvSpPr>
          <p:cNvPr id="6" name="text-4">
            <a:extLst xmlns:a="http://schemas.openxmlformats.org/drawingml/2006/main">
              <a:ext uri="{FF2B5EF4-FFF2-40B4-BE49-F238E27FC236}">
                <a16:creationId xmlns:a16="http://schemas.microsoft.com/office/drawing/2014/main" id="{3770C521-DAC8-4D95-B77F-49483C40CB16}"/>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16</a:t>
            </a:r>
          </a:p>
        </p:txBody>
      </p:sp>
    </p:spTree>
    <p:extLst>
      <p:ext uri="{BB962C8B-B14F-4D97-AF65-F5344CB8AC3E}">
        <p14:creationId xmlns:p14="http://schemas.microsoft.com/office/powerpoint/2010/main" val="224788285"/>
      </p:ext>
    </p:extLst>
  </p:cSld>
</p:sld>
</file>

<file path=ppt/slides/slide17.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6AE09EF0-6045-4F94-9E41-170F95BDEFBD}"/>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525" b="0">
                <a:solidFill>
                  <a:srgbClr val="52274b"/>
                </a:solidFill>
                <a:latin typeface="Bitstream Charter"/>
                <a:ea typeface="Bitstream Charter"/>
                <a:cs typeface="Bitstream Charter"/>
              </a:defRPr>
            </a:defPPr>
          </a:lstStyle>
          <a:p xmlns:a="http://schemas.openxmlformats.org/drawingml/2006/main">
            <a:pPr algn="l">
              <a:buNone/>
              <a:defRPr sz="3525" b="0">
                <a:solidFill>
                  <a:srgbClr val="52274b"/>
                </a:solidFill>
                <a:latin typeface="Bitstream Charter"/>
                <a:ea typeface="Bitstream Charter"/>
                <a:cs typeface="Bitstream Charter"/>
              </a:defRPr>
            </a:pPr>
            <a:r>
              <a:rPr sz="3525" b="0">
                <a:solidFill>
                  <a:srgbClr val="52274b"/>
                </a:solidFill>
                <a:latin typeface="Bitstream Charter"/>
                <a:ea typeface="Bitstream Charter"/>
                <a:cs typeface="Bitstream Charter"/>
              </a:rPr>
              <a:t>A community of 100 giving households</a:t>
            </a:r>
          </a:p>
        </p:txBody>
      </p:sp>
      <p:sp>
        <p:nvSpPr>
          <p:cNvPr id="2" name="text-1">
            <a:extLst xmlns:a="http://schemas.openxmlformats.org/drawingml/2006/main">
              <a:ext uri="{FF2B5EF4-FFF2-40B4-BE49-F238E27FC236}">
                <a16:creationId xmlns:a16="http://schemas.microsoft.com/office/drawing/2014/main" id="{A43D65A5-038A-4B21-8727-AA6AAD51ECF0}"/>
              </a:ext>
            </a:extLst>
          </p:cNvPr>
          <p:cNvSpPr>
            <a:spLocks xmlns:a="http://schemas.openxmlformats.org/drawingml/2006/main" noGrp="1"/>
          </p:cNvSpPr>
          <p:nvPr/>
        </p:nvSpPr>
        <p:spPr>
          <a:xfrm xmlns:a="http://schemas.openxmlformats.org/drawingml/2006/main">
            <a:off x="609600" y="1409700"/>
            <a:ext cx="10829925"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025" b="0">
                <a:solidFill>
                  <a:srgbClr val="5A6853"/>
                </a:solidFill>
                <a:latin typeface="Nimbus Sans"/>
                <a:ea typeface="Nimbus Sans"/>
                <a:cs typeface="Nimbus Sans"/>
              </a:defRPr>
            </a:defPPr>
          </a:lstStyle>
          <a:p xmlns:a="http://schemas.openxmlformats.org/drawingml/2006/main">
            <a:pPr algn="l">
              <a:buNone/>
              <a:defRPr sz="2025" b="0">
                <a:solidFill>
                  <a:srgbClr val="5A6853"/>
                </a:solidFill>
                <a:latin typeface="Nimbus Sans"/>
                <a:ea typeface="Nimbus Sans"/>
                <a:cs typeface="Nimbus Sans"/>
              </a:defRPr>
            </a:pPr>
            <a:r>
              <a:rPr sz="2025" b="0">
                <a:solidFill>
                  <a:srgbClr val="5A6853"/>
                </a:solidFill>
                <a:latin typeface="Nimbus Sans"/>
                <a:ea typeface="Nimbus Sans"/>
                <a:cs typeface="Nimbus Sans"/>
              </a:rPr>
              <a:t>60 individual supporters and 40 couples filing jointly</a:t>
            </a:r>
          </a:p>
        </p:txBody>
      </p:sp>
      <p:sp>
        <p:nvSpPr>
          <p:cNvPr id="3" name="text-2">
            <a:extLst xmlns:a="http://schemas.openxmlformats.org/drawingml/2006/main">
              <a:ext uri="{FF2B5EF4-FFF2-40B4-BE49-F238E27FC236}">
                <a16:creationId xmlns:a16="http://schemas.microsoft.com/office/drawing/2014/main" id="{0759FC15-E025-404F-A000-50B9CBD5C427}"/>
              </a:ext>
            </a:extLst>
          </p:cNvPr>
          <p:cNvSpPr>
            <a:spLocks xmlns:a="http://schemas.openxmlformats.org/drawingml/2006/main" noGrp="1"/>
          </p:cNvSpPr>
          <p:nvPr/>
        </p:nvSpPr>
        <p:spPr>
          <a:xfrm xmlns:a="http://schemas.openxmlformats.org/drawingml/2006/main">
            <a:off x="571500" y="2466975"/>
            <a:ext cx="67056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7200" b="0">
                <a:solidFill>
                  <a:srgbClr val="52274b"/>
                </a:solidFill>
                <a:latin typeface="Bitstream Charter"/>
                <a:ea typeface="Bitstream Charter"/>
                <a:cs typeface="Bitstream Charter"/>
              </a:defRPr>
            </a:defPPr>
          </a:lstStyle>
          <a:p xmlns:a="http://schemas.openxmlformats.org/drawingml/2006/main">
            <a:pPr algn="l">
              <a:buNone/>
              <a:defRPr sz="7200" b="0">
                <a:solidFill>
                  <a:srgbClr val="52274b"/>
                </a:solidFill>
                <a:latin typeface="Bitstream Charter"/>
                <a:ea typeface="Bitstream Charter"/>
                <a:cs typeface="Bitstream Charter"/>
              </a:defRPr>
            </a:pPr>
            <a:r>
              <a:rPr sz="7200" b="0">
                <a:solidFill>
                  <a:srgbClr val="52274b"/>
                </a:solidFill>
                <a:latin typeface="Bitstream Charter"/>
                <a:ea typeface="Bitstream Charter"/>
                <a:cs typeface="Bitstream Charter"/>
              </a:rPr>
              <a:t>$238,000</a:t>
            </a:r>
          </a:p>
        </p:txBody>
      </p:sp>
      <p:sp>
        <p:nvSpPr>
          <p:cNvPr id="4" name="text-3">
            <a:extLst xmlns:a="http://schemas.openxmlformats.org/drawingml/2006/main">
              <a:ext uri="{FF2B5EF4-FFF2-40B4-BE49-F238E27FC236}">
                <a16:creationId xmlns:a16="http://schemas.microsoft.com/office/drawing/2014/main" id="{141EE1A8-7912-4178-953D-656590437EAB}"/>
              </a:ext>
            </a:extLst>
          </p:cNvPr>
          <p:cNvSpPr>
            <a:spLocks xmlns:a="http://schemas.openxmlformats.org/drawingml/2006/main" noGrp="1"/>
          </p:cNvSpPr>
          <p:nvPr/>
        </p:nvSpPr>
        <p:spPr>
          <a:xfrm xmlns:a="http://schemas.openxmlformats.org/drawingml/2006/main">
            <a:off x="609600" y="3790950"/>
            <a:ext cx="592455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175" b="0">
                <a:solidFill>
                  <a:srgbClr val="52274b"/>
                </a:solidFill>
                <a:latin typeface="Nimbus Sans"/>
                <a:ea typeface="Nimbus Sans"/>
                <a:cs typeface="Nimbus Sans"/>
              </a:defRPr>
            </a:defPPr>
          </a:lstStyle>
          <a:p xmlns:a="http://schemas.openxmlformats.org/drawingml/2006/main">
            <a:pPr algn="l">
              <a:buNone/>
              <a:defRPr sz="2175" b="0">
                <a:solidFill>
                  <a:srgbClr val="52274b"/>
                </a:solidFill>
                <a:latin typeface="Nimbus Sans"/>
                <a:ea typeface="Nimbus Sans"/>
                <a:cs typeface="Nimbus Sans"/>
              </a:defRPr>
            </a:pPr>
            <a:r>
              <a:rPr sz="2175" b="0">
                <a:solidFill>
                  <a:srgbClr val="52274b"/>
                </a:solidFill>
                <a:latin typeface="Nimbus Sans"/>
                <a:ea typeface="Nimbus Sans"/>
                <a:cs typeface="Nimbus Sans"/>
              </a:rPr>
              <a:t>Total qualifying gifts</a:t>
            </a:r>
          </a:p>
        </p:txBody>
      </p:sp>
      <p:sp>
        <p:nvSpPr>
          <p:cNvPr id="5" name="text-4">
            <a:extLst xmlns:a="http://schemas.openxmlformats.org/drawingml/2006/main">
              <a:ext uri="{FF2B5EF4-FFF2-40B4-BE49-F238E27FC236}">
                <a16:creationId xmlns:a16="http://schemas.microsoft.com/office/drawing/2014/main" id="{9F447C90-76BB-432B-9CAF-F64807E2B98D}"/>
              </a:ext>
            </a:extLst>
          </p:cNvPr>
          <p:cNvSpPr>
            <a:spLocks xmlns:a="http://schemas.openxmlformats.org/drawingml/2006/main" noGrp="1"/>
          </p:cNvSpPr>
          <p:nvPr/>
        </p:nvSpPr>
        <p:spPr>
          <a:xfrm xmlns:a="http://schemas.openxmlformats.org/drawingml/2006/main">
            <a:off x="609600" y="4629150"/>
            <a:ext cx="6457950" cy="942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100" b="0">
                <a:solidFill>
                  <a:srgbClr val="2A2727"/>
                </a:solidFill>
                <a:latin typeface="Nimbus Sans"/>
                <a:ea typeface="Nimbus Sans"/>
                <a:cs typeface="Nimbus Sans"/>
              </a:defRPr>
            </a:defPPr>
          </a:lstStyle>
          <a:p xmlns:a="http://schemas.openxmlformats.org/drawingml/2006/main">
            <a:pPr algn="l">
              <a:buNone/>
              <a:defRPr sz="2100" b="0">
                <a:solidFill>
                  <a:srgbClr val="2A2727"/>
                </a:solidFill>
                <a:latin typeface="Nimbus Sans"/>
                <a:ea typeface="Nimbus Sans"/>
                <a:cs typeface="Nimbus Sans"/>
              </a:defRPr>
            </a:pPr>
            <a:r>
              <a:rPr sz="2100" b="0">
                <a:solidFill>
                  <a:srgbClr val="2A2727"/>
                </a:solidFill>
                <a:latin typeface="Nimbus Sans"/>
                <a:ea typeface="Nimbus Sans"/>
                <a:cs typeface="Nimbus Sans"/>
              </a:rPr>
              <a:t>60 individuals × $1,700 = $102,000</a:t>
            </a:r>
          </a:p>
          <a:p xmlns:a="http://schemas.openxmlformats.org/drawingml/2006/main">
            <a:pPr algn="l">
              <a:buNone/>
              <a:defRPr sz="2100" b="0">
                <a:solidFill>
                  <a:srgbClr val="2A2727"/>
                </a:solidFill>
                <a:latin typeface="Nimbus Sans"/>
                <a:ea typeface="Nimbus Sans"/>
                <a:cs typeface="Nimbus Sans"/>
              </a:defRPr>
            </a:pPr>
            <a:r>
              <a:rPr sz="2100" b="0">
                <a:solidFill>
                  <a:srgbClr val="2A2727"/>
                </a:solidFill>
                <a:latin typeface="Nimbus Sans"/>
                <a:ea typeface="Nimbus Sans"/>
                <a:cs typeface="Nimbus Sans"/>
              </a:rPr>
              <a:t>40 couples × $3,400 = $136,000</a:t>
            </a:r>
          </a:p>
        </p:txBody>
      </p:sp>
      <p:pic>
        <p:nvPicPr>
          <p:cNvPr id="6" name="">
            <a:extLst xmlns:a="http://schemas.openxmlformats.org/drawingml/2006/main">
              <a:ext uri="{FF2B5EF4-FFF2-40B4-BE49-F238E27FC236}">
                <a16:creationId xmlns:a16="http://schemas.microsoft.com/office/drawing/2014/main" id="{5AC6C38A-67A6-440B-B1A9-95434114603F}"/>
              </a:ext>
            </a:extLst>
          </p:cNvPr>
          <p:cNvPicPr>
            <a:picLocks xmlns:a="http://schemas.openxmlformats.org/drawingml/2006/main" noChangeAspect="1"/>
          </p:cNvPicPr>
          <p:nvPr/>
        </p:nvPicPr>
        <p:blipFill>
          <a:blip xmlns:r="http://schemas.openxmlformats.org/officeDocument/2006/relationships" xmlns:a="http://schemas.openxmlformats.org/drawingml/2006/main" r:embed="Rfd10c6e351454341"/>
          <a:stretch xmlns:a="http://schemas.openxmlformats.org/drawingml/2006/main">
            <a:fillRect l="0" t="0" r="0" b="0"/>
          </a:stretch>
        </p:blipFill>
        <p:spPr>
          <a:xfrm xmlns:a="http://schemas.openxmlformats.org/drawingml/2006/main">
            <a:off x="7286625" y="2105025"/>
            <a:ext cx="4905375" cy="3724275"/>
          </a:xfrm>
          <a:prstGeom xmlns:a="http://schemas.openxmlformats.org/drawingml/2006/main" prst="rect">
            <a:avLst/>
          </a:prstGeom>
        </p:spPr>
      </p:pic>
      <p:sp>
        <p:nvSpPr>
          <p:cNvPr id="7" name="layout-surface-5">
            <a:extLst xmlns:a="http://schemas.openxmlformats.org/drawingml/2006/main">
              <a:ext uri="{FF2B5EF4-FFF2-40B4-BE49-F238E27FC236}">
                <a16:creationId xmlns:a16="http://schemas.microsoft.com/office/drawing/2014/main" id="{E8252FB3-DABF-46FB-9B2C-0E0FF62198AA}"/>
              </a:ext>
            </a:extLst>
          </p:cNvPr>
          <p:cNvSpPr>
            <a:spLocks xmlns:a="http://schemas.openxmlformats.org/drawingml/2006/main" noGrp="1"/>
          </p:cNvSpPr>
          <p:nvPr/>
        </p:nvSpPr>
        <p:spPr>
          <a:xfrm xmlns:a="http://schemas.openxmlformats.org/drawingml/2006/main">
            <a:off x="0" y="5829300"/>
            <a:ext cx="12192000" cy="1028700"/>
          </a:xfrm>
          <a:prstGeom xmlns:a="http://schemas.openxmlformats.org/drawingml/2006/main" prst="rect">
            <a:avLst/>
          </a:prstGeom>
          <a:solidFill xmlns:a="http://schemas.openxmlformats.org/drawingml/2006/main">
            <a:srgbClr val="52274b"/>
          </a:solidFill>
          <a:ln xmlns:a="http://schemas.openxmlformats.org/drawingml/2006/main" w="0">
            <a:noFill/>
            <a:prstDash val="solid"/>
          </a:ln>
        </p:spPr>
      </p:sp>
      <p:sp>
        <p:nvSpPr>
          <p:cNvPr id="8" name="text-6">
            <a:extLst xmlns:a="http://schemas.openxmlformats.org/drawingml/2006/main">
              <a:ext uri="{FF2B5EF4-FFF2-40B4-BE49-F238E27FC236}">
                <a16:creationId xmlns:a16="http://schemas.microsoft.com/office/drawing/2014/main" id="{1D93D72D-762A-46E8-A442-F0B1DCFB6BBE}"/>
              </a:ext>
            </a:extLst>
          </p:cNvPr>
          <p:cNvSpPr>
            <a:spLocks xmlns:a="http://schemas.openxmlformats.org/drawingml/2006/main" noGrp="1"/>
          </p:cNvSpPr>
          <p:nvPr/>
        </p:nvSpPr>
        <p:spPr>
          <a:xfrm xmlns:a="http://schemas.openxmlformats.org/drawingml/2006/main">
            <a:off x="609600" y="6134100"/>
            <a:ext cx="34480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875" b="0">
                <a:solidFill>
                  <a:srgbClr val="f1c961"/>
                </a:solidFill>
                <a:latin typeface="Nimbus Sans"/>
                <a:ea typeface="Nimbus Sans"/>
                <a:cs typeface="Nimbus Sans"/>
              </a:defRPr>
            </a:defPPr>
          </a:lstStyle>
          <a:p xmlns:a="http://schemas.openxmlformats.org/drawingml/2006/main">
            <a:pPr algn="l">
              <a:buNone/>
              <a:defRPr sz="1875" b="0">
                <a:solidFill>
                  <a:srgbClr val="f1c961"/>
                </a:solidFill>
                <a:latin typeface="Nimbus Sans"/>
                <a:ea typeface="Nimbus Sans"/>
                <a:cs typeface="Nimbus Sans"/>
              </a:defRPr>
            </a:pPr>
            <a:r>
              <a:rPr sz="1875" b="0">
                <a:solidFill>
                  <a:srgbClr val="f1c961"/>
                </a:solidFill>
                <a:latin typeface="Nimbus Sans"/>
                <a:ea typeface="Nimbus Sans"/>
                <a:cs typeface="Nimbus Sans"/>
              </a:rPr>
              <a:t>90% for scholarships</a:t>
            </a:r>
          </a:p>
        </p:txBody>
      </p:sp>
      <p:sp>
        <p:nvSpPr>
          <p:cNvPr id="9" name="text-7">
            <a:extLst xmlns:a="http://schemas.openxmlformats.org/drawingml/2006/main">
              <a:ext uri="{FF2B5EF4-FFF2-40B4-BE49-F238E27FC236}">
                <a16:creationId xmlns:a16="http://schemas.microsoft.com/office/drawing/2014/main" id="{05C8CC1F-FAC8-45C8-BED5-692BDFE0A88C}"/>
              </a:ext>
            </a:extLst>
          </p:cNvPr>
          <p:cNvSpPr>
            <a:spLocks xmlns:a="http://schemas.openxmlformats.org/drawingml/2006/main" noGrp="1"/>
          </p:cNvSpPr>
          <p:nvPr/>
        </p:nvSpPr>
        <p:spPr>
          <a:xfrm xmlns:a="http://schemas.openxmlformats.org/drawingml/2006/main">
            <a:off x="4610100" y="5943600"/>
            <a:ext cx="380047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4650" b="0">
                <a:solidFill>
                  <a:srgbClr val="FFFFFF"/>
                </a:solidFill>
                <a:latin typeface="Bitstream Charter"/>
                <a:ea typeface="Bitstream Charter"/>
                <a:cs typeface="Bitstream Charter"/>
              </a:defRPr>
            </a:defPPr>
          </a:lstStyle>
          <a:p xmlns:a="http://schemas.openxmlformats.org/drawingml/2006/main">
            <a:pPr algn="l">
              <a:buNone/>
              <a:defRPr sz="4650" b="0">
                <a:solidFill>
                  <a:srgbClr val="FFFFFF"/>
                </a:solidFill>
                <a:latin typeface="Bitstream Charter"/>
                <a:ea typeface="Bitstream Charter"/>
                <a:cs typeface="Bitstream Charter"/>
              </a:defRPr>
            </a:pPr>
            <a:r>
              <a:rPr sz="4650" b="0">
                <a:solidFill>
                  <a:srgbClr val="FFFFFF"/>
                </a:solidFill>
                <a:latin typeface="Bitstream Charter"/>
                <a:ea typeface="Bitstream Charter"/>
                <a:cs typeface="Bitstream Charter"/>
              </a:rPr>
              <a:t>$214,200</a:t>
            </a:r>
          </a:p>
        </p:txBody>
      </p:sp>
      <p:sp>
        <p:nvSpPr>
          <p:cNvPr id="10" name="text-8">
            <a:extLst xmlns:a="http://schemas.openxmlformats.org/drawingml/2006/main">
              <a:ext uri="{FF2B5EF4-FFF2-40B4-BE49-F238E27FC236}">
                <a16:creationId xmlns:a16="http://schemas.microsoft.com/office/drawing/2014/main" id="{377A2A16-5FBE-45CB-8125-CE8FECB91A48}"/>
              </a:ext>
            </a:extLst>
          </p:cNvPr>
          <p:cNvSpPr>
            <a:spLocks xmlns:a="http://schemas.openxmlformats.org/drawingml/2006/main" noGrp="1"/>
          </p:cNvSpPr>
          <p:nvPr/>
        </p:nvSpPr>
        <p:spPr>
          <a:xfrm xmlns:a="http://schemas.openxmlformats.org/drawingml/2006/main">
            <a:off x="8867775" y="6134100"/>
            <a:ext cx="270510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650" b="0">
                <a:solidFill>
                  <a:srgbClr val="f1c961"/>
                </a:solidFill>
                <a:latin typeface="Nimbus Sans"/>
                <a:ea typeface="Nimbus Sans"/>
                <a:cs typeface="Nimbus Sans"/>
              </a:defRPr>
            </a:defPPr>
          </a:lstStyle>
          <a:p xmlns:a="http://schemas.openxmlformats.org/drawingml/2006/main">
            <a:pPr algn="l">
              <a:buNone/>
              <a:defRPr sz="1650" b="0">
                <a:solidFill>
                  <a:srgbClr val="f1c961"/>
                </a:solidFill>
                <a:latin typeface="Nimbus Sans"/>
                <a:ea typeface="Nimbus Sans"/>
                <a:cs typeface="Nimbus Sans"/>
              </a:defRPr>
            </a:pPr>
            <a:r>
              <a:rPr sz="1568" b="0">
                <a:solidFill>
                  <a:srgbClr val="f1c961"/>
                </a:solidFill>
                <a:latin typeface="Nimbus Sans"/>
                <a:ea typeface="Nimbus Sans"/>
                <a:cs typeface="Nimbus Sans"/>
              </a:rPr>
              <a:t>Full tuition per student:</a:t>
            </a:r>
          </a:p>
          <a:p xmlns:a="http://schemas.openxmlformats.org/drawingml/2006/main">
            <a:pPr algn="l">
              <a:buNone/>
              <a:defRPr sz="1650" b="0">
                <a:solidFill>
                  <a:srgbClr val="f1c961"/>
                </a:solidFill>
                <a:latin typeface="Nimbus Sans"/>
                <a:ea typeface="Nimbus Sans"/>
                <a:cs typeface="Nimbus Sans"/>
              </a:defRPr>
            </a:pPr>
            <a:r>
              <a:rPr sz="1568" b="0">
                <a:solidFill>
                  <a:srgbClr val="f1c961"/>
                </a:solidFill>
                <a:latin typeface="Nimbus Sans"/>
                <a:ea typeface="Nimbus Sans"/>
                <a:cs typeface="Nimbus Sans"/>
              </a:rPr>
              <a:t>$15,000 annually</a:t>
            </a:r>
          </a:p>
        </p:txBody>
      </p:sp>
    </p:spTree>
    <p:extLst>
      <p:ext uri="{BB962C8B-B14F-4D97-AF65-F5344CB8AC3E}">
        <p14:creationId xmlns:p14="http://schemas.microsoft.com/office/powerpoint/2010/main" val="1131391096"/>
      </p:ext>
    </p:extLst>
  </p:cSld>
</p:sld>
</file>

<file path=ppt/slides/slide18.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D86621FA-209B-4F03-9F0B-CBCE74159103}"/>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900" b="0">
                <a:solidFill>
                  <a:srgbClr val="52274b"/>
                </a:solidFill>
                <a:latin typeface="Bitstream Charter"/>
                <a:ea typeface="Bitstream Charter"/>
                <a:cs typeface="Bitstream Charter"/>
              </a:defRPr>
            </a:defPPr>
          </a:lstStyle>
          <a:p xmlns:a="http://schemas.openxmlformats.org/drawingml/2006/main">
            <a:pPr algn="l">
              <a:buNone/>
              <a:defRPr sz="3900" b="0">
                <a:solidFill>
                  <a:srgbClr val="52274b"/>
                </a:solidFill>
                <a:latin typeface="Bitstream Charter"/>
                <a:ea typeface="Bitstream Charter"/>
                <a:cs typeface="Bitstream Charter"/>
              </a:defRPr>
            </a:pPr>
            <a:r>
              <a:rPr sz="3900" b="0">
                <a:solidFill>
                  <a:srgbClr val="52274b"/>
                </a:solidFill>
                <a:latin typeface="Bitstream Charter"/>
                <a:ea typeface="Bitstream Charter"/>
                <a:cs typeface="Bitstream Charter"/>
              </a:rPr>
              <a:t>One pool. Different family needs.</a:t>
            </a:r>
          </a:p>
        </p:txBody>
      </p:sp>
      <p:sp>
        <p:nvSpPr>
          <p:cNvPr id="2" name="text-1">
            <a:extLst xmlns:a="http://schemas.openxmlformats.org/drawingml/2006/main">
              <a:ext uri="{FF2B5EF4-FFF2-40B4-BE49-F238E27FC236}">
                <a16:creationId xmlns:a16="http://schemas.microsoft.com/office/drawing/2014/main" id="{E80FCEB4-84B3-43B8-B78C-6E1D9C53A82E}"/>
              </a:ext>
            </a:extLst>
          </p:cNvPr>
          <p:cNvSpPr>
            <a:spLocks xmlns:a="http://schemas.openxmlformats.org/drawingml/2006/main" noGrp="1"/>
          </p:cNvSpPr>
          <p:nvPr/>
        </p:nvSpPr>
        <p:spPr>
          <a:xfrm xmlns:a="http://schemas.openxmlformats.org/drawingml/2006/main">
            <a:off x="609600" y="2476500"/>
            <a:ext cx="2466975" cy="1562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0800" b="0">
                <a:solidFill>
                  <a:srgbClr val="52274b"/>
                </a:solidFill>
                <a:latin typeface="Bitstream Charter"/>
                <a:ea typeface="Bitstream Charter"/>
                <a:cs typeface="Bitstream Charter"/>
              </a:defRPr>
            </a:defPPr>
          </a:lstStyle>
          <a:p xmlns:a="http://schemas.openxmlformats.org/drawingml/2006/main">
            <a:pPr algn="l">
              <a:buNone/>
              <a:defRPr sz="10800" b="0">
                <a:solidFill>
                  <a:srgbClr val="52274b"/>
                </a:solidFill>
                <a:latin typeface="Bitstream Charter"/>
                <a:ea typeface="Bitstream Charter"/>
                <a:cs typeface="Bitstream Charter"/>
              </a:defRPr>
            </a:pPr>
            <a:r>
              <a:rPr sz="10800" b="0">
                <a:solidFill>
                  <a:srgbClr val="52274b"/>
                </a:solidFill>
                <a:latin typeface="Bitstream Charter"/>
                <a:ea typeface="Bitstream Charter"/>
                <a:cs typeface="Bitstream Charter"/>
              </a:rPr>
              <a:t>22</a:t>
            </a:r>
          </a:p>
        </p:txBody>
      </p:sp>
      <p:sp>
        <p:nvSpPr>
          <p:cNvPr id="3" name="text-2">
            <a:extLst xmlns:a="http://schemas.openxmlformats.org/drawingml/2006/main">
              <a:ext uri="{FF2B5EF4-FFF2-40B4-BE49-F238E27FC236}">
                <a16:creationId xmlns:a16="http://schemas.microsoft.com/office/drawing/2014/main" id="{9B097961-0E73-4E9E-BF1F-33EE3537293B}"/>
              </a:ext>
            </a:extLst>
          </p:cNvPr>
          <p:cNvSpPr>
            <a:spLocks xmlns:a="http://schemas.openxmlformats.org/drawingml/2006/main" noGrp="1"/>
          </p:cNvSpPr>
          <p:nvPr/>
        </p:nvSpPr>
        <p:spPr>
          <a:xfrm xmlns:a="http://schemas.openxmlformats.org/drawingml/2006/main">
            <a:off x="666750" y="4276725"/>
            <a:ext cx="23622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250" b="1">
                <a:solidFill>
                  <a:srgbClr val="52274b"/>
                </a:solidFill>
                <a:latin typeface="Nimbus Sans"/>
                <a:ea typeface="Nimbus Sans"/>
                <a:cs typeface="Nimbus Sans"/>
              </a:defRPr>
            </a:defPPr>
          </a:lstStyle>
          <a:p xmlns:a="http://schemas.openxmlformats.org/drawingml/2006/main">
            <a:pPr algn="l">
              <a:buNone/>
              <a:defRPr sz="2250" b="1">
                <a:solidFill>
                  <a:srgbClr val="52274b"/>
                </a:solidFill>
                <a:latin typeface="Nimbus Sans"/>
                <a:ea typeface="Nimbus Sans"/>
                <a:cs typeface="Nimbus Sans"/>
              </a:defRPr>
            </a:pPr>
            <a:r>
              <a:rPr sz="2063" b="1">
                <a:solidFill>
                  <a:srgbClr val="52274b"/>
                </a:solidFill>
                <a:latin typeface="Nimbus Sans"/>
                <a:ea typeface="Nimbus Sans"/>
                <a:cs typeface="Nimbus Sans"/>
              </a:rPr>
              <a:t>Students supported</a:t>
            </a:r>
          </a:p>
        </p:txBody>
      </p:sp>
      <p:sp>
        <p:nvSpPr>
          <p:cNvPr id="4" name="text-3">
            <a:extLst xmlns:a="http://schemas.openxmlformats.org/drawingml/2006/main">
              <a:ext uri="{FF2B5EF4-FFF2-40B4-BE49-F238E27FC236}">
                <a16:creationId xmlns:a16="http://schemas.microsoft.com/office/drawing/2014/main" id="{E4B12400-DE0F-4B15-B170-6D9AEC748F80}"/>
              </a:ext>
            </a:extLst>
          </p:cNvPr>
          <p:cNvSpPr>
            <a:spLocks xmlns:a="http://schemas.openxmlformats.org/drawingml/2006/main" noGrp="1"/>
          </p:cNvSpPr>
          <p:nvPr/>
        </p:nvSpPr>
        <p:spPr>
          <a:xfrm xmlns:a="http://schemas.openxmlformats.org/drawingml/2006/main">
            <a:off x="666750" y="5419725"/>
            <a:ext cx="236220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875" b="0">
                <a:solidFill>
                  <a:srgbClr val="5A6853"/>
                </a:solidFill>
                <a:latin typeface="Nimbus Sans"/>
                <a:ea typeface="Nimbus Sans"/>
                <a:cs typeface="Nimbus Sans"/>
              </a:defRPr>
            </a:defPPr>
          </a:lstStyle>
          <a:p xmlns:a="http://schemas.openxmlformats.org/drawingml/2006/main">
            <a:pPr algn="l">
              <a:buNone/>
              <a:defRPr sz="1875" b="0">
                <a:solidFill>
                  <a:srgbClr val="5A6853"/>
                </a:solidFill>
                <a:latin typeface="Nimbus Sans"/>
                <a:ea typeface="Nimbus Sans"/>
                <a:cs typeface="Nimbus Sans"/>
              </a:defRPr>
            </a:pPr>
            <a:r>
              <a:rPr sz="1875" b="0">
                <a:solidFill>
                  <a:srgbClr val="5A6853"/>
                </a:solidFill>
                <a:latin typeface="Nimbus Sans"/>
                <a:ea typeface="Nimbus Sans"/>
                <a:cs typeface="Nimbus Sans"/>
              </a:rPr>
              <a:t>6 full scholarships</a:t>
            </a:r>
          </a:p>
          <a:p xmlns:a="http://schemas.openxmlformats.org/drawingml/2006/main">
            <a:pPr algn="l">
              <a:buNone/>
              <a:defRPr sz="1875" b="0">
                <a:solidFill>
                  <a:srgbClr val="5A6853"/>
                </a:solidFill>
                <a:latin typeface="Nimbus Sans"/>
                <a:ea typeface="Nimbus Sans"/>
                <a:cs typeface="Nimbus Sans"/>
              </a:defRPr>
            </a:pPr>
            <a:r>
              <a:rPr sz="1875" b="0">
                <a:solidFill>
                  <a:srgbClr val="5A6853"/>
                </a:solidFill>
                <a:latin typeface="Nimbus Sans"/>
                <a:ea typeface="Nimbus Sans"/>
                <a:cs typeface="Nimbus Sans"/>
              </a:rPr>
              <a:t>16 partial scholarships</a:t>
            </a:r>
          </a:p>
        </p:txBody>
      </p:sp>
      <p:graphicFrame>
        <p:nvGraphicFramePr>
          <p:cNvPr id="5" name="">
            <a:extLst xmlns:a="http://schemas.openxmlformats.org/drawingml/2006/main">
              <a:ext uri="{FF2B5EF4-FFF2-40B4-BE49-F238E27FC236}">
                <a16:creationId xmlns:a16="http://schemas.microsoft.com/office/drawing/2014/main" id="{8B19071E-DF46-47A9-A243-138EDAC630DC}"/>
              </a:ext>
            </a:extLst>
          </p:cNvPr>
          <p:cNvGraphicFramePr/>
          <p:nvPr/>
        </p:nvGraphicFramePr>
        <p:xfrm>
          <a:off xmlns:a="http://schemas.openxmlformats.org/drawingml/2006/main" x="3533775" y="2286000"/>
          <a:ext xmlns:a="http://schemas.openxmlformats.org/drawingml/2006/main" cx="8039100" cy="2962275"/>
        </p:xfrm>
        <a:graphic xmlns:a="http://schemas.openxmlformats.org/drawingml/2006/main">
          <a:graphicData uri="http://schemas.openxmlformats.org/drawingml/2006/table">
            <a:tbl>
              <a:tblPr/>
              <a:tblGrid>
                <a:gridCol w="2695575"/>
                <a:gridCol w="1114425"/>
                <a:gridCol w="2009775"/>
                <a:gridCol w="2219325"/>
              </a:tblGrid>
              <a:tr h="592455">
                <a:tc>
                  <a:txBody>
                    <a:bodyPr/>
                    <a:lstStyle/>
                    <a:p>
                      <a:r>
                        <a:rPr sz="1650" b="1">
                          <a:solidFill>
                            <a:srgbClr val="FFFFFF"/>
                          </a:solidFill>
                          <a:latin typeface="Nimbus Sans"/>
                          <a:ea typeface="Nimbus Sans"/>
                          <a:cs typeface="Nimbus Sans"/>
                        </a:rPr>
                        <a:t>Award</a:t>
                      </a:r>
                    </a:p>
                  </a:txBody>
                  <a:tcPr marL="91440" marR="91440" marT="45720" marB="45720">
                    <a:lnL w="0">
                      <a:noFill/>
                      <a:prstDash val="solid"/>
                    </a:lnL>
                    <a:lnR w="0">
                      <a:noFill/>
                      <a:prstDash val="solid"/>
                    </a:lnR>
                    <a:lnT w="0">
                      <a:noFill/>
                      <a:prstDash val="solid"/>
                    </a:lnT>
                    <a:lnB w="0">
                      <a:noFill/>
                      <a:prstDash val="solid"/>
                    </a:lnB>
                    <a:solidFill>
                      <a:srgbClr val="52274b"/>
                    </a:solidFill>
                  </a:tcPr>
                </a:tc>
                <a:tc>
                  <a:txBody>
                    <a:bodyPr/>
                    <a:lstStyle/>
                    <a:p>
                      <a:r>
                        <a:rPr sz="1650" b="1">
                          <a:solidFill>
                            <a:srgbClr val="FFFFFF"/>
                          </a:solidFill>
                          <a:latin typeface="Nimbus Sans"/>
                          <a:ea typeface="Nimbus Sans"/>
                          <a:cs typeface="Nimbus Sans"/>
                        </a:rPr>
                        <a:t>Students</a:t>
                      </a:r>
                    </a:p>
                  </a:txBody>
                  <a:tcPr marL="91440" marR="91440" marT="45720" marB="45720">
                    <a:lnR w="0">
                      <a:noFill/>
                      <a:prstDash val="solid"/>
                    </a:lnR>
                    <a:lnT w="0">
                      <a:noFill/>
                      <a:prstDash val="solid"/>
                    </a:lnT>
                    <a:lnB w="0">
                      <a:noFill/>
                      <a:prstDash val="solid"/>
                    </a:lnB>
                    <a:solidFill>
                      <a:srgbClr val="52274b"/>
                    </a:solidFill>
                  </a:tcPr>
                </a:tc>
                <a:tc>
                  <a:txBody>
                    <a:bodyPr/>
                    <a:lstStyle/>
                    <a:p>
                      <a:r>
                        <a:rPr sz="1650" b="1">
                          <a:solidFill>
                            <a:srgbClr val="FFFFFF"/>
                          </a:solidFill>
                          <a:latin typeface="Nimbus Sans"/>
                          <a:ea typeface="Nimbus Sans"/>
                          <a:cs typeface="Nimbus Sans"/>
                        </a:rPr>
                        <a:t>Per student</a:t>
                      </a:r>
                    </a:p>
                  </a:txBody>
                  <a:tcPr marL="91440" marR="91440" marT="45720" marB="45720">
                    <a:lnR w="0">
                      <a:noFill/>
                      <a:prstDash val="solid"/>
                    </a:lnR>
                    <a:lnT w="0">
                      <a:noFill/>
                      <a:prstDash val="solid"/>
                    </a:lnT>
                    <a:lnB w="0">
                      <a:noFill/>
                      <a:prstDash val="solid"/>
                    </a:lnB>
                    <a:solidFill>
                      <a:srgbClr val="52274b"/>
                    </a:solidFill>
                  </a:tcPr>
                </a:tc>
                <a:tc>
                  <a:txBody>
                    <a:bodyPr/>
                    <a:lstStyle/>
                    <a:p>
                      <a:r>
                        <a:rPr sz="1650" b="1">
                          <a:solidFill>
                            <a:srgbClr val="FFFFFF"/>
                          </a:solidFill>
                          <a:latin typeface="Nimbus Sans"/>
                          <a:ea typeface="Nimbus Sans"/>
                          <a:cs typeface="Nimbus Sans"/>
                        </a:rPr>
                        <a:t>Total</a:t>
                      </a:r>
                    </a:p>
                  </a:txBody>
                  <a:tcPr marL="91440" marR="91440" marT="45720" marB="45720">
                    <a:lnR w="0">
                      <a:noFill/>
                      <a:prstDash val="solid"/>
                    </a:lnR>
                    <a:lnT w="0">
                      <a:noFill/>
                      <a:prstDash val="solid"/>
                    </a:lnT>
                    <a:lnB w="0">
                      <a:noFill/>
                      <a:prstDash val="solid"/>
                    </a:lnB>
                    <a:solidFill>
                      <a:srgbClr val="52274b"/>
                    </a:solidFill>
                  </a:tcPr>
                </a:tc>
              </a:tr>
              <a:tr h="592455">
                <a:tc>
                  <a:txBody>
                    <a:bodyPr/>
                    <a:lstStyle/>
                    <a:p>
                      <a:r>
                        <a:rPr sz="2025" b="0">
                          <a:solidFill>
                            <a:srgbClr val="52274b"/>
                          </a:solidFill>
                          <a:latin typeface="Nimbus Sans"/>
                          <a:ea typeface="Nimbus Sans"/>
                          <a:cs typeface="Nimbus Sans"/>
                        </a:rPr>
                        <a:t>Full support</a:t>
                      </a:r>
                    </a:p>
                  </a:txBody>
                  <a:tcPr marL="91440" marR="91440" marT="45720" marB="45720">
                    <a:lnL w="0">
                      <a:noFill/>
                      <a:prstDash val="solid"/>
                    </a:lnL>
                    <a:lnR w="0">
                      <a:noFill/>
                      <a:prstDash val="solid"/>
                    </a:lnR>
                    <a:lnB w="0">
                      <a:noFill/>
                      <a:prstDash val="solid"/>
                    </a:lnB>
                    <a:solidFill>
                      <a:srgbClr val="FFFFFF"/>
                    </a:solidFill>
                  </a:tcPr>
                </a:tc>
                <a:tc>
                  <a:txBody>
                    <a:bodyPr/>
                    <a:lstStyle/>
                    <a:p>
                      <a:r>
                        <a:rPr sz="2025" b="0">
                          <a:solidFill>
                            <a:srgbClr val="52274b"/>
                          </a:solidFill>
                          <a:latin typeface="Nimbus Sans"/>
                          <a:ea typeface="Nimbus Sans"/>
                          <a:cs typeface="Nimbus Sans"/>
                        </a:rPr>
                        <a:t>6</a:t>
                      </a:r>
                    </a:p>
                  </a:txBody>
                  <a:tcPr marL="91440" marR="91440" marT="45720" marB="45720">
                    <a:lnR w="0">
                      <a:noFill/>
                      <a:prstDash val="solid"/>
                    </a:lnR>
                    <a:lnB w="0">
                      <a:noFill/>
                      <a:prstDash val="solid"/>
                    </a:lnB>
                    <a:solidFill>
                      <a:srgbClr val="FFFFFF"/>
                    </a:solidFill>
                  </a:tcPr>
                </a:tc>
                <a:tc>
                  <a:txBody>
                    <a:bodyPr/>
                    <a:lstStyle/>
                    <a:p>
                      <a:r>
                        <a:rPr sz="2025" b="0">
                          <a:solidFill>
                            <a:srgbClr val="52274b"/>
                          </a:solidFill>
                          <a:latin typeface="Nimbus Sans"/>
                          <a:ea typeface="Nimbus Sans"/>
                          <a:cs typeface="Nimbus Sans"/>
                        </a:rPr>
                        <a:t>$15,000</a:t>
                      </a:r>
                    </a:p>
                  </a:txBody>
                  <a:tcPr marL="91440" marR="91440" marT="45720" marB="45720">
                    <a:lnR w="0">
                      <a:noFill/>
                      <a:prstDash val="solid"/>
                    </a:lnR>
                    <a:lnB w="0">
                      <a:noFill/>
                      <a:prstDash val="solid"/>
                    </a:lnB>
                    <a:solidFill>
                      <a:srgbClr val="FFFFFF"/>
                    </a:solidFill>
                  </a:tcPr>
                </a:tc>
                <a:tc>
                  <a:txBody>
                    <a:bodyPr/>
                    <a:lstStyle/>
                    <a:p>
                      <a:r>
                        <a:rPr sz="2025" b="1">
                          <a:solidFill>
                            <a:srgbClr val="52274b"/>
                          </a:solidFill>
                          <a:latin typeface="Nimbus Sans"/>
                          <a:ea typeface="Nimbus Sans"/>
                          <a:cs typeface="Nimbus Sans"/>
                        </a:rPr>
                        <a:t>$90,000</a:t>
                      </a:r>
                    </a:p>
                  </a:txBody>
                  <a:tcPr marL="91440" marR="91440" marT="45720" marB="45720">
                    <a:lnR w="0">
                      <a:noFill/>
                      <a:prstDash val="solid"/>
                    </a:lnR>
                    <a:lnB w="0">
                      <a:noFill/>
                      <a:prstDash val="solid"/>
                    </a:lnB>
                    <a:solidFill>
                      <a:srgbClr val="E6EDE1"/>
                    </a:solidFill>
                  </a:tcPr>
                </a:tc>
              </a:tr>
              <a:tr h="592455">
                <a:tc>
                  <a:txBody>
                    <a:bodyPr/>
                    <a:lstStyle/>
                    <a:p>
                      <a:r>
                        <a:rPr sz="2025" b="0">
                          <a:solidFill>
                            <a:srgbClr val="52274b"/>
                          </a:solidFill>
                          <a:latin typeface="Nimbus Sans"/>
                          <a:ea typeface="Nimbus Sans"/>
                          <a:cs typeface="Nimbus Sans"/>
                        </a:rPr>
                        <a:t>Half support</a:t>
                      </a:r>
                    </a:p>
                  </a:txBody>
                  <a:tcPr marL="91440" marR="91440" marT="45720" marB="45720">
                    <a:lnL w="0">
                      <a:noFill/>
                      <a:prstDash val="solid"/>
                    </a:lnL>
                    <a:lnR w="0">
                      <a:noFill/>
                      <a:prstDash val="solid"/>
                    </a:lnR>
                    <a:lnB w="0">
                      <a:noFill/>
                      <a:prstDash val="solid"/>
                    </a:lnB>
                    <a:solidFill>
                      <a:srgbClr val="F8F7F4"/>
                    </a:solidFill>
                  </a:tcPr>
                </a:tc>
                <a:tc>
                  <a:txBody>
                    <a:bodyPr/>
                    <a:lstStyle/>
                    <a:p>
                      <a:r>
                        <a:rPr sz="2025" b="0">
                          <a:solidFill>
                            <a:srgbClr val="52274b"/>
                          </a:solidFill>
                          <a:latin typeface="Nimbus Sans"/>
                          <a:ea typeface="Nimbus Sans"/>
                          <a:cs typeface="Nimbus Sans"/>
                        </a:rPr>
                        <a:t>8</a:t>
                      </a:r>
                    </a:p>
                  </a:txBody>
                  <a:tcPr marL="91440" marR="91440" marT="45720" marB="45720">
                    <a:lnR w="0">
                      <a:noFill/>
                      <a:prstDash val="solid"/>
                    </a:lnR>
                    <a:lnB w="0">
                      <a:noFill/>
                      <a:prstDash val="solid"/>
                    </a:lnB>
                    <a:solidFill>
                      <a:srgbClr val="F8F7F4"/>
                    </a:solidFill>
                  </a:tcPr>
                </a:tc>
                <a:tc>
                  <a:txBody>
                    <a:bodyPr/>
                    <a:lstStyle/>
                    <a:p>
                      <a:r>
                        <a:rPr sz="2025" b="0">
                          <a:solidFill>
                            <a:srgbClr val="52274b"/>
                          </a:solidFill>
                          <a:latin typeface="Nimbus Sans"/>
                          <a:ea typeface="Nimbus Sans"/>
                          <a:cs typeface="Nimbus Sans"/>
                        </a:rPr>
                        <a:t>$7,500</a:t>
                      </a:r>
                    </a:p>
                  </a:txBody>
                  <a:tcPr marL="91440" marR="91440" marT="45720" marB="45720">
                    <a:lnR w="0">
                      <a:noFill/>
                      <a:prstDash val="solid"/>
                    </a:lnR>
                    <a:lnB w="0">
                      <a:noFill/>
                      <a:prstDash val="solid"/>
                    </a:lnB>
                    <a:solidFill>
                      <a:srgbClr val="F8F7F4"/>
                    </a:solidFill>
                  </a:tcPr>
                </a:tc>
                <a:tc>
                  <a:txBody>
                    <a:bodyPr/>
                    <a:lstStyle/>
                    <a:p>
                      <a:r>
                        <a:rPr sz="2025" b="1">
                          <a:solidFill>
                            <a:srgbClr val="52274b"/>
                          </a:solidFill>
                          <a:latin typeface="Nimbus Sans"/>
                          <a:ea typeface="Nimbus Sans"/>
                          <a:cs typeface="Nimbus Sans"/>
                        </a:rPr>
                        <a:t>$60,000</a:t>
                      </a:r>
                    </a:p>
                  </a:txBody>
                  <a:tcPr marL="91440" marR="91440" marT="45720" marB="45720">
                    <a:lnR w="0">
                      <a:noFill/>
                      <a:prstDash val="solid"/>
                    </a:lnR>
                    <a:lnB w="0">
                      <a:noFill/>
                      <a:prstDash val="solid"/>
                    </a:lnB>
                    <a:solidFill>
                      <a:srgbClr val="E6EDE1"/>
                    </a:solidFill>
                  </a:tcPr>
                </a:tc>
              </a:tr>
              <a:tr h="592455">
                <a:tc>
                  <a:txBody>
                    <a:bodyPr/>
                    <a:lstStyle/>
                    <a:p>
                      <a:r>
                        <a:rPr sz="2025" b="0">
                          <a:solidFill>
                            <a:srgbClr val="52274b"/>
                          </a:solidFill>
                          <a:latin typeface="Nimbus Sans"/>
                          <a:ea typeface="Nimbus Sans"/>
                          <a:cs typeface="Nimbus Sans"/>
                        </a:rPr>
                        <a:t>Quarter support</a:t>
                      </a:r>
                    </a:p>
                  </a:txBody>
                  <a:tcPr marL="91440" marR="91440" marT="45720" marB="45720">
                    <a:lnL w="0">
                      <a:noFill/>
                      <a:prstDash val="solid"/>
                    </a:lnL>
                    <a:lnR w="0">
                      <a:noFill/>
                      <a:prstDash val="solid"/>
                    </a:lnR>
                    <a:lnB w="0">
                      <a:noFill/>
                      <a:prstDash val="solid"/>
                    </a:lnB>
                    <a:solidFill>
                      <a:srgbClr val="FFFFFF"/>
                    </a:solidFill>
                  </a:tcPr>
                </a:tc>
                <a:tc>
                  <a:txBody>
                    <a:bodyPr/>
                    <a:lstStyle/>
                    <a:p>
                      <a:r>
                        <a:rPr sz="2025" b="0">
                          <a:solidFill>
                            <a:srgbClr val="52274b"/>
                          </a:solidFill>
                          <a:latin typeface="Nimbus Sans"/>
                          <a:ea typeface="Nimbus Sans"/>
                          <a:cs typeface="Nimbus Sans"/>
                        </a:rPr>
                        <a:t>8</a:t>
                      </a:r>
                    </a:p>
                  </a:txBody>
                  <a:tcPr marL="91440" marR="91440" marT="45720" marB="45720">
                    <a:lnR w="0">
                      <a:noFill/>
                      <a:prstDash val="solid"/>
                    </a:lnR>
                    <a:lnB w="0">
                      <a:noFill/>
                      <a:prstDash val="solid"/>
                    </a:lnB>
                    <a:solidFill>
                      <a:srgbClr val="FFFFFF"/>
                    </a:solidFill>
                  </a:tcPr>
                </a:tc>
                <a:tc>
                  <a:txBody>
                    <a:bodyPr/>
                    <a:lstStyle/>
                    <a:p>
                      <a:r>
                        <a:rPr sz="2025" b="0">
                          <a:solidFill>
                            <a:srgbClr val="52274b"/>
                          </a:solidFill>
                          <a:latin typeface="Nimbus Sans"/>
                          <a:ea typeface="Nimbus Sans"/>
                          <a:cs typeface="Nimbus Sans"/>
                        </a:rPr>
                        <a:t>$3,750</a:t>
                      </a:r>
                    </a:p>
                  </a:txBody>
                  <a:tcPr marL="91440" marR="91440" marT="45720" marB="45720">
                    <a:lnR w="0">
                      <a:noFill/>
                      <a:prstDash val="solid"/>
                    </a:lnR>
                    <a:lnB w="0">
                      <a:noFill/>
                      <a:prstDash val="solid"/>
                    </a:lnB>
                    <a:solidFill>
                      <a:srgbClr val="FFFFFF"/>
                    </a:solidFill>
                  </a:tcPr>
                </a:tc>
                <a:tc>
                  <a:txBody>
                    <a:bodyPr/>
                    <a:lstStyle/>
                    <a:p>
                      <a:r>
                        <a:rPr sz="2025" b="1">
                          <a:solidFill>
                            <a:srgbClr val="52274b"/>
                          </a:solidFill>
                          <a:latin typeface="Nimbus Sans"/>
                          <a:ea typeface="Nimbus Sans"/>
                          <a:cs typeface="Nimbus Sans"/>
                        </a:rPr>
                        <a:t>$30,000</a:t>
                      </a:r>
                    </a:p>
                  </a:txBody>
                  <a:tcPr marL="91440" marR="91440" marT="45720" marB="45720">
                    <a:lnR w="0">
                      <a:noFill/>
                      <a:prstDash val="solid"/>
                    </a:lnR>
                    <a:lnB w="0">
                      <a:noFill/>
                      <a:prstDash val="solid"/>
                    </a:lnB>
                    <a:solidFill>
                      <a:srgbClr val="E6EDE1"/>
                    </a:solidFill>
                  </a:tcPr>
                </a:tc>
              </a:tr>
              <a:tr h="592455">
                <a:tc>
                  <a:txBody>
                    <a:bodyPr/>
                    <a:lstStyle/>
                    <a:p>
                      <a:r>
                        <a:rPr sz="2025" b="1">
                          <a:solidFill>
                            <a:srgbClr val="52274b"/>
                          </a:solidFill>
                          <a:latin typeface="Nimbus Sans"/>
                          <a:ea typeface="Nimbus Sans"/>
                          <a:cs typeface="Nimbus Sans"/>
                        </a:rPr>
                        <a:t>Total</a:t>
                      </a:r>
                    </a:p>
                  </a:txBody>
                  <a:tcPr marL="91440" marR="91440" marT="45720" marB="45720">
                    <a:lnL w="0">
                      <a:noFill/>
                      <a:prstDash val="solid"/>
                    </a:lnL>
                    <a:lnR w="0">
                      <a:noFill/>
                      <a:prstDash val="solid"/>
                    </a:lnR>
                    <a:lnB w="0">
                      <a:noFill/>
                      <a:prstDash val="solid"/>
                    </a:lnB>
                    <a:solidFill>
                      <a:srgbClr val="f1c961"/>
                    </a:solidFill>
                  </a:tcPr>
                </a:tc>
                <a:tc>
                  <a:txBody>
                    <a:bodyPr/>
                    <a:lstStyle/>
                    <a:p>
                      <a:r>
                        <a:rPr sz="2025" b="1">
                          <a:solidFill>
                            <a:srgbClr val="52274b"/>
                          </a:solidFill>
                          <a:latin typeface="Nimbus Sans"/>
                          <a:ea typeface="Nimbus Sans"/>
                          <a:cs typeface="Nimbus Sans"/>
                        </a:rPr>
                        <a:t>22</a:t>
                      </a:r>
                    </a:p>
                  </a:txBody>
                  <a:tcPr marL="91440" marR="91440" marT="45720" marB="45720">
                    <a:lnR w="0">
                      <a:noFill/>
                      <a:prstDash val="solid"/>
                    </a:lnR>
                    <a:lnB w="0">
                      <a:noFill/>
                      <a:prstDash val="solid"/>
                    </a:lnB>
                    <a:solidFill>
                      <a:srgbClr val="f1c961"/>
                    </a:solidFill>
                  </a:tcPr>
                </a:tc>
                <a:tc>
                  <a:txBody>
                    <a:bodyPr/>
                    <a:lstStyle/>
                    <a:p>
                      <a:r>
                        <a:rPr sz="2025" b="1">
                          <a:solidFill>
                            <a:srgbClr val="52274b"/>
                          </a:solidFill>
                          <a:latin typeface="Nimbus Sans"/>
                          <a:ea typeface="Nimbus Sans"/>
                          <a:cs typeface="Nimbus Sans"/>
                        </a:rPr>
                        <a:t/>
                      </a:r>
                    </a:p>
                  </a:txBody>
                  <a:tcPr marL="91440" marR="91440" marT="45720" marB="45720">
                    <a:lnR w="0">
                      <a:noFill/>
                      <a:prstDash val="solid"/>
                    </a:lnR>
                    <a:lnB w="0">
                      <a:noFill/>
                      <a:prstDash val="solid"/>
                    </a:lnB>
                    <a:solidFill>
                      <a:srgbClr val="f1c961"/>
                    </a:solidFill>
                  </a:tcPr>
                </a:tc>
                <a:tc>
                  <a:txBody>
                    <a:bodyPr/>
                    <a:lstStyle/>
                    <a:p>
                      <a:r>
                        <a:rPr sz="2025" b="1">
                          <a:solidFill>
                            <a:srgbClr val="52274b"/>
                          </a:solidFill>
                          <a:latin typeface="Nimbus Sans"/>
                          <a:ea typeface="Nimbus Sans"/>
                          <a:cs typeface="Nimbus Sans"/>
                        </a:rPr>
                        <a:t>$180,000</a:t>
                      </a:r>
                    </a:p>
                  </a:txBody>
                  <a:tcPr marL="91440" marR="91440" marT="45720" marB="45720">
                    <a:lnR w="0">
                      <a:noFill/>
                      <a:prstDash val="solid"/>
                    </a:lnR>
                    <a:lnB w="0">
                      <a:noFill/>
                      <a:prstDash val="solid"/>
                    </a:lnB>
                    <a:solidFill>
                      <a:srgbClr val="f1c961"/>
                    </a:solidFill>
                  </a:tcPr>
                </a:tc>
              </a:tr>
            </a:tbl>
          </a:graphicData>
        </a:graphic>
      </p:graphicFrame>
      <p:sp>
        <p:nvSpPr>
          <p:cNvPr id="6" name="text-4">
            <a:extLst xmlns:a="http://schemas.openxmlformats.org/drawingml/2006/main">
              <a:ext uri="{FF2B5EF4-FFF2-40B4-BE49-F238E27FC236}">
                <a16:creationId xmlns:a16="http://schemas.microsoft.com/office/drawing/2014/main" id="{45EDAEBB-60E1-46BB-BEE4-39BFA32575F6}"/>
              </a:ext>
            </a:extLst>
          </p:cNvPr>
          <p:cNvSpPr>
            <a:spLocks xmlns:a="http://schemas.openxmlformats.org/drawingml/2006/main" noGrp="1"/>
          </p:cNvSpPr>
          <p:nvPr/>
        </p:nvSpPr>
        <p:spPr>
          <a:xfrm xmlns:a="http://schemas.openxmlformats.org/drawingml/2006/main">
            <a:off x="3533775" y="5572125"/>
            <a:ext cx="80391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100" b="1">
                <a:solidFill>
                  <a:srgbClr val="52274b"/>
                </a:solidFill>
                <a:latin typeface="Nimbus Sans"/>
                <a:ea typeface="Nimbus Sans"/>
                <a:cs typeface="Nimbus Sans"/>
              </a:defRPr>
            </a:defPPr>
          </a:lstStyle>
          <a:p xmlns:a="http://schemas.openxmlformats.org/drawingml/2006/main">
            <a:pPr algn="l">
              <a:buNone/>
              <a:defRPr sz="2100" b="1">
                <a:solidFill>
                  <a:srgbClr val="52274b"/>
                </a:solidFill>
                <a:latin typeface="Nimbus Sans"/>
                <a:ea typeface="Nimbus Sans"/>
                <a:cs typeface="Nimbus Sans"/>
              </a:defRPr>
            </a:pPr>
            <a:r>
              <a:rPr sz="2070" b="1">
                <a:solidFill>
                  <a:srgbClr val="52274b"/>
                </a:solidFill>
                <a:latin typeface="Nimbus Sans"/>
                <a:ea typeface="Nimbus Sans"/>
                <a:cs typeface="Nimbus Sans"/>
              </a:rPr>
              <a:t>$214,200 pool − $180,000 awards = $34,200 remaining</a:t>
            </a:r>
          </a:p>
        </p:txBody>
      </p:sp>
      <p:sp>
        <p:nvSpPr>
          <p:cNvPr id="7" name="text-5">
            <a:extLst xmlns:a="http://schemas.openxmlformats.org/drawingml/2006/main">
              <a:ext uri="{FF2B5EF4-FFF2-40B4-BE49-F238E27FC236}">
                <a16:creationId xmlns:a16="http://schemas.microsoft.com/office/drawing/2014/main" id="{7B15A49D-D9CA-4702-B3EF-D87205ABC6AF}"/>
              </a:ext>
            </a:extLst>
          </p:cNvPr>
          <p:cNvSpPr>
            <a:spLocks xmlns:a="http://schemas.openxmlformats.org/drawingml/2006/main" noGrp="1"/>
          </p:cNvSpPr>
          <p:nvPr/>
        </p:nvSpPr>
        <p:spPr>
          <a:xfrm xmlns:a="http://schemas.openxmlformats.org/drawingml/2006/main">
            <a:off x="3533775" y="6257925"/>
            <a:ext cx="782955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350" b="0">
                <a:solidFill>
                  <a:srgbClr val="5A6853"/>
                </a:solidFill>
                <a:latin typeface="Nimbus Sans"/>
                <a:ea typeface="Nimbus Sans"/>
                <a:cs typeface="Nimbus Sans"/>
              </a:defRPr>
            </a:defPPr>
          </a:lstStyle>
          <a:p xmlns:a="http://schemas.openxmlformats.org/drawingml/2006/main">
            <a:pPr algn="l">
              <a:buNone/>
              <a:defRPr sz="1350" b="0">
                <a:solidFill>
                  <a:srgbClr val="5A6853"/>
                </a:solidFill>
                <a:latin typeface="Nimbus Sans"/>
                <a:ea typeface="Nimbus Sans"/>
                <a:cs typeface="Nimbus Sans"/>
              </a:defRPr>
            </a:pPr>
            <a:r>
              <a:rPr sz="1350" b="0">
                <a:solidFill>
                  <a:srgbClr val="5A6853"/>
                </a:solidFill>
                <a:latin typeface="Nimbus Sans"/>
                <a:ea typeface="Nimbus Sans"/>
                <a:cs typeface="Nimbus Sans"/>
              </a:rPr>
              <a:t>Illustrative mix. The SGO verifies eligibility, reviews family need and determines awards.</a:t>
            </a:r>
          </a:p>
        </p:txBody>
      </p:sp>
      <p:sp>
        <p:nvSpPr>
          <p:cNvPr id="8" name="text-6">
            <a:extLst xmlns:a="http://schemas.openxmlformats.org/drawingml/2006/main">
              <a:ext uri="{FF2B5EF4-FFF2-40B4-BE49-F238E27FC236}">
                <a16:creationId xmlns:a16="http://schemas.microsoft.com/office/drawing/2014/main" id="{E53F6CCB-07D6-43D9-90D4-E659EF5E4FD0}"/>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18</a:t>
            </a:r>
          </a:p>
        </p:txBody>
      </p:sp>
    </p:spTree>
    <p:extLst>
      <p:ext uri="{BB962C8B-B14F-4D97-AF65-F5344CB8AC3E}">
        <p14:creationId xmlns:p14="http://schemas.microsoft.com/office/powerpoint/2010/main" val="333783227"/>
      </p:ext>
    </p:extLst>
  </p:cSld>
</p:sld>
</file>

<file path=ppt/slides/slide19.xml><?xml version="1.0" encoding="utf-8"?>
<p:sld xmlns:p="http://schemas.openxmlformats.org/presentationml/2006/main">
  <p:cSld>
    <p:bg>
      <p:bgPr>
        <a:solidFill xmlns:a="http://schemas.openxmlformats.org/drawingml/2006/main">
          <a:srgbClr val="EDE5DC"/>
        </a:solidFill>
      </p:bgPr>
    </p:bg>
    <p:spTree>
      <p:nvGrpSpPr>
        <p:cNvPr id="1" name=""/>
        <p:cNvGrpSpPr/>
        <p:nvPr/>
      </p:nvGrpSpPr>
      <p:grpSpPr>
        <a:xfrm xmlns:a="http://schemas.openxmlformats.org/drawingml/2006/main"/>
      </p:grpSpPr>
      <p:sp>
        <p:nvSpPr>
          <p:cNvPr id="12" name="text-0">
            <a:extLst xmlns:a="http://schemas.openxmlformats.org/drawingml/2006/main">
              <a:ext uri="{FF2B5EF4-FFF2-40B4-BE49-F238E27FC236}">
                <a16:creationId xmlns:a16="http://schemas.microsoft.com/office/drawing/2014/main" id="{CFFEFABD-ADCA-4C38-8895-4C045DCDBDF1}"/>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4125" b="0">
                <a:solidFill>
                  <a:srgbClr val="52274b"/>
                </a:solidFill>
                <a:latin typeface="Bitstream Charter"/>
                <a:ea typeface="Bitstream Charter"/>
                <a:cs typeface="Bitstream Charter"/>
              </a:defRPr>
            </a:defPPr>
          </a:lstStyle>
          <a:p xmlns:a="http://schemas.openxmlformats.org/drawingml/2006/main">
            <a:pPr algn="l">
              <a:buNone/>
              <a:defRPr sz="4125" b="0">
                <a:solidFill>
                  <a:srgbClr val="52274b"/>
                </a:solidFill>
                <a:latin typeface="Bitstream Charter"/>
                <a:ea typeface="Bitstream Charter"/>
                <a:cs typeface="Bitstream Charter"/>
              </a:defRPr>
            </a:pPr>
            <a:r>
              <a:rPr sz="4125" b="0">
                <a:solidFill>
                  <a:srgbClr val="52274b"/>
                </a:solidFill>
                <a:latin typeface="Bitstream Charter"/>
                <a:ea typeface="Bitstream Charter"/>
                <a:cs typeface="Bitstream Charter"/>
              </a:rPr>
              <a:t>What donors should know</a:t>
            </a:r>
          </a:p>
        </p:txBody>
      </p:sp>
      <p:sp>
        <p:nvSpPr>
          <p:cNvPr id="2" name="text-1">
            <a:extLst xmlns:a="http://schemas.openxmlformats.org/drawingml/2006/main">
              <a:ext uri="{FF2B5EF4-FFF2-40B4-BE49-F238E27FC236}">
                <a16:creationId xmlns:a16="http://schemas.microsoft.com/office/drawing/2014/main" id="{A7092BB7-C673-4CA8-B841-22A671CE8EE1}"/>
              </a:ext>
            </a:extLst>
          </p:cNvPr>
          <p:cNvSpPr>
            <a:spLocks xmlns:a="http://schemas.openxmlformats.org/drawingml/2006/main" noGrp="1"/>
          </p:cNvSpPr>
          <p:nvPr/>
        </p:nvSpPr>
        <p:spPr>
          <a:xfrm xmlns:a="http://schemas.openxmlformats.org/drawingml/2006/main">
            <a:off x="609600" y="2009775"/>
            <a:ext cx="657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475" b="1">
                <a:solidFill>
                  <a:srgbClr val="52274b"/>
                </a:solidFill>
                <a:latin typeface="Nimbus Sans"/>
                <a:ea typeface="Nimbus Sans"/>
                <a:cs typeface="Nimbus Sans"/>
              </a:defRPr>
            </a:defPPr>
          </a:lstStyle>
          <a:p xmlns:a="http://schemas.openxmlformats.org/drawingml/2006/main">
            <a:pPr algn="l">
              <a:buNone/>
              <a:defRPr sz="2475" b="1">
                <a:solidFill>
                  <a:srgbClr val="52274b"/>
                </a:solidFill>
                <a:latin typeface="Nimbus Sans"/>
                <a:ea typeface="Nimbus Sans"/>
                <a:cs typeface="Nimbus Sans"/>
              </a:defRPr>
            </a:pPr>
            <a:r>
              <a:rPr sz="2475" b="1">
                <a:solidFill>
                  <a:srgbClr val="52274b"/>
                </a:solidFill>
                <a:latin typeface="Nimbus Sans"/>
                <a:ea typeface="Nimbus Sans"/>
                <a:cs typeface="Nimbus Sans"/>
              </a:rPr>
              <a:t>The credit is nonrefundable.</a:t>
            </a:r>
          </a:p>
        </p:txBody>
      </p:sp>
      <p:sp>
        <p:nvSpPr>
          <p:cNvPr id="3" name="text-2">
            <a:extLst xmlns:a="http://schemas.openxmlformats.org/drawingml/2006/main">
              <a:ext uri="{FF2B5EF4-FFF2-40B4-BE49-F238E27FC236}">
                <a16:creationId xmlns:a16="http://schemas.microsoft.com/office/drawing/2014/main" id="{CBDF8566-0131-43C7-8DD8-CDE4132B672F}"/>
              </a:ext>
            </a:extLst>
          </p:cNvPr>
          <p:cNvSpPr>
            <a:spLocks xmlns:a="http://schemas.openxmlformats.org/drawingml/2006/main" noGrp="1"/>
          </p:cNvSpPr>
          <p:nvPr/>
        </p:nvSpPr>
        <p:spPr>
          <a:xfrm xmlns:a="http://schemas.openxmlformats.org/drawingml/2006/main">
            <a:off x="609600" y="2847975"/>
            <a:ext cx="6286500" cy="1247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175" b="0">
                <a:solidFill>
                  <a:srgbClr val="2A2727"/>
                </a:solidFill>
                <a:latin typeface="Nimbus Sans"/>
                <a:ea typeface="Nimbus Sans"/>
                <a:cs typeface="Nimbus Sans"/>
              </a:defRPr>
            </a:defPPr>
          </a:lstStyle>
          <a:p xmlns:a="http://schemas.openxmlformats.org/drawingml/2006/main">
            <a:pPr algn="l">
              <a:buNone/>
              <a:defRPr sz="2175" b="0">
                <a:solidFill>
                  <a:srgbClr val="2A2727"/>
                </a:solidFill>
                <a:latin typeface="Nimbus Sans"/>
                <a:ea typeface="Nimbus Sans"/>
                <a:cs typeface="Nimbus Sans"/>
              </a:defRPr>
            </a:pPr>
            <a:r>
              <a:rPr sz="2175" b="0">
                <a:solidFill>
                  <a:srgbClr val="2A2727"/>
                </a:solidFill>
                <a:latin typeface="Nimbus Sans"/>
                <a:ea typeface="Nimbus Sans"/>
                <a:cs typeface="Nimbus Sans"/>
              </a:rPr>
              <a:t>It reduces eligible federal tax liability. Unused eligible credit may carry forward for up to five years.</a:t>
            </a:r>
          </a:p>
        </p:txBody>
      </p:sp>
      <p:sp>
        <p:nvSpPr>
          <p:cNvPr id="4" name="text-3">
            <a:extLst xmlns:a="http://schemas.openxmlformats.org/drawingml/2006/main">
              <a:ext uri="{FF2B5EF4-FFF2-40B4-BE49-F238E27FC236}">
                <a16:creationId xmlns:a16="http://schemas.microsoft.com/office/drawing/2014/main" id="{C61CBF0E-6D9C-4205-B9E6-F162B474CB6A}"/>
              </a:ext>
            </a:extLst>
          </p:cNvPr>
          <p:cNvSpPr>
            <a:spLocks xmlns:a="http://schemas.openxmlformats.org/drawingml/2006/main" noGrp="1"/>
          </p:cNvSpPr>
          <p:nvPr/>
        </p:nvSpPr>
        <p:spPr>
          <a:xfrm xmlns:a="http://schemas.openxmlformats.org/drawingml/2006/main">
            <a:off x="609600" y="4486275"/>
            <a:ext cx="62579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100" b="0">
                <a:solidFill>
                  <a:srgbClr val="5A6853"/>
                </a:solidFill>
                <a:latin typeface="Nimbus Sans"/>
                <a:ea typeface="Nimbus Sans"/>
                <a:cs typeface="Nimbus Sans"/>
              </a:defRPr>
            </a:defPPr>
          </a:lstStyle>
          <a:p xmlns:a="http://schemas.openxmlformats.org/drawingml/2006/main">
            <a:pPr algn="l">
              <a:buNone/>
              <a:defRPr sz="2100" b="0">
                <a:solidFill>
                  <a:srgbClr val="5A6853"/>
                </a:solidFill>
                <a:latin typeface="Nimbus Sans"/>
                <a:ea typeface="Nimbus Sans"/>
                <a:cs typeface="Nimbus Sans"/>
              </a:defRPr>
            </a:pPr>
            <a:r>
              <a:rPr sz="2100" b="0">
                <a:solidFill>
                  <a:srgbClr val="5A6853"/>
                </a:solidFill>
                <a:latin typeface="Nimbus Sans"/>
                <a:ea typeface="Nimbus Sans"/>
                <a:cs typeface="Nimbus Sans"/>
              </a:rPr>
              <a:t>Example: a qualifying $1,700 gift</a:t>
            </a:r>
          </a:p>
        </p:txBody>
      </p:sp>
      <p:sp>
        <p:nvSpPr>
          <p:cNvPr id="5" name="text-4">
            <a:extLst xmlns:a="http://schemas.openxmlformats.org/drawingml/2006/main">
              <a:ext uri="{FF2B5EF4-FFF2-40B4-BE49-F238E27FC236}">
                <a16:creationId xmlns:a16="http://schemas.microsoft.com/office/drawing/2014/main" id="{00B194BD-7BDC-4AE3-BC77-2F120B6F0DAD}"/>
              </a:ext>
            </a:extLst>
          </p:cNvPr>
          <p:cNvSpPr>
            <a:spLocks xmlns:a="http://schemas.openxmlformats.org/drawingml/2006/main" noGrp="1"/>
          </p:cNvSpPr>
          <p:nvPr/>
        </p:nvSpPr>
        <p:spPr>
          <a:xfrm xmlns:a="http://schemas.openxmlformats.org/drawingml/2006/main">
            <a:off x="8105775" y="2181225"/>
            <a:ext cx="3400425"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5475" b="0">
                <a:solidFill>
                  <a:srgbClr val="52274b"/>
                </a:solidFill>
                <a:latin typeface="Bitstream Charter"/>
                <a:ea typeface="Bitstream Charter"/>
                <a:cs typeface="Bitstream Charter"/>
              </a:defRPr>
            </a:defPPr>
          </a:lstStyle>
          <a:p xmlns:a="http://schemas.openxmlformats.org/drawingml/2006/main">
            <a:pPr algn="l">
              <a:buNone/>
              <a:defRPr sz="5475" b="0">
                <a:solidFill>
                  <a:srgbClr val="52274b"/>
                </a:solidFill>
                <a:latin typeface="Bitstream Charter"/>
                <a:ea typeface="Bitstream Charter"/>
                <a:cs typeface="Bitstream Charter"/>
              </a:defRPr>
            </a:pPr>
            <a:r>
              <a:rPr sz="5475" b="0">
                <a:solidFill>
                  <a:srgbClr val="52274b"/>
                </a:solidFill>
                <a:latin typeface="Bitstream Charter"/>
                <a:ea typeface="Bitstream Charter"/>
                <a:cs typeface="Bitstream Charter"/>
              </a:rPr>
              <a:t>$800</a:t>
            </a:r>
          </a:p>
        </p:txBody>
      </p:sp>
      <p:sp>
        <p:nvSpPr>
          <p:cNvPr id="6" name="text-5">
            <a:extLst xmlns:a="http://schemas.openxmlformats.org/drawingml/2006/main">
              <a:ext uri="{FF2B5EF4-FFF2-40B4-BE49-F238E27FC236}">
                <a16:creationId xmlns:a16="http://schemas.microsoft.com/office/drawing/2014/main" id="{DAA01AC0-412A-40EF-A68E-DE62C91366E3}"/>
              </a:ext>
            </a:extLst>
          </p:cNvPr>
          <p:cNvSpPr>
            <a:spLocks xmlns:a="http://schemas.openxmlformats.org/drawingml/2006/main" noGrp="1"/>
          </p:cNvSpPr>
          <p:nvPr/>
        </p:nvSpPr>
        <p:spPr>
          <a:xfrm xmlns:a="http://schemas.openxmlformats.org/drawingml/2006/main">
            <a:off x="8143875" y="3171825"/>
            <a:ext cx="33147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950" b="0">
                <a:solidFill>
                  <a:srgbClr val="5A6853"/>
                </a:solidFill>
                <a:latin typeface="Nimbus Sans"/>
                <a:ea typeface="Nimbus Sans"/>
                <a:cs typeface="Nimbus Sans"/>
              </a:defRPr>
            </a:defPPr>
          </a:lstStyle>
          <a:p xmlns:a="http://schemas.openxmlformats.org/drawingml/2006/main">
            <a:pPr algn="l">
              <a:buNone/>
              <a:defRPr sz="1950" b="0">
                <a:solidFill>
                  <a:srgbClr val="5A6853"/>
                </a:solidFill>
                <a:latin typeface="Nimbus Sans"/>
                <a:ea typeface="Nimbus Sans"/>
                <a:cs typeface="Nimbus Sans"/>
              </a:defRPr>
            </a:pPr>
            <a:r>
              <a:rPr sz="1950" b="0">
                <a:solidFill>
                  <a:srgbClr val="5A6853"/>
                </a:solidFill>
                <a:latin typeface="Nimbus Sans"/>
                <a:ea typeface="Nimbus Sans"/>
                <a:cs typeface="Nimbus Sans"/>
              </a:rPr>
              <a:t>Credit used this year</a:t>
            </a:r>
          </a:p>
        </p:txBody>
      </p:sp>
      <p:sp>
        <p:nvSpPr>
          <p:cNvPr id="7" name="text-6">
            <a:extLst xmlns:a="http://schemas.openxmlformats.org/drawingml/2006/main">
              <a:ext uri="{FF2B5EF4-FFF2-40B4-BE49-F238E27FC236}">
                <a16:creationId xmlns:a16="http://schemas.microsoft.com/office/drawing/2014/main" id="{E7D0B2B5-7E83-4462-BF55-6D89139F7772}"/>
              </a:ext>
            </a:extLst>
          </p:cNvPr>
          <p:cNvSpPr>
            <a:spLocks xmlns:a="http://schemas.openxmlformats.org/drawingml/2006/main" noGrp="1"/>
          </p:cNvSpPr>
          <p:nvPr/>
        </p:nvSpPr>
        <p:spPr>
          <a:xfrm xmlns:a="http://schemas.openxmlformats.org/drawingml/2006/main">
            <a:off x="8105775" y="4267200"/>
            <a:ext cx="3400425"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5475" b="0">
                <a:solidFill>
                  <a:srgbClr val="52274b"/>
                </a:solidFill>
                <a:latin typeface="Bitstream Charter"/>
                <a:ea typeface="Bitstream Charter"/>
                <a:cs typeface="Bitstream Charter"/>
              </a:defRPr>
            </a:defPPr>
          </a:lstStyle>
          <a:p xmlns:a="http://schemas.openxmlformats.org/drawingml/2006/main">
            <a:pPr algn="l">
              <a:buNone/>
              <a:defRPr sz="5475" b="0">
                <a:solidFill>
                  <a:srgbClr val="52274b"/>
                </a:solidFill>
                <a:latin typeface="Bitstream Charter"/>
                <a:ea typeface="Bitstream Charter"/>
                <a:cs typeface="Bitstream Charter"/>
              </a:defRPr>
            </a:pPr>
            <a:r>
              <a:rPr sz="5475" b="0">
                <a:solidFill>
                  <a:srgbClr val="52274b"/>
                </a:solidFill>
                <a:latin typeface="Bitstream Charter"/>
                <a:ea typeface="Bitstream Charter"/>
                <a:cs typeface="Bitstream Charter"/>
              </a:rPr>
              <a:t>$900</a:t>
            </a:r>
          </a:p>
        </p:txBody>
      </p:sp>
      <p:sp>
        <p:nvSpPr>
          <p:cNvPr id="8" name="text-7">
            <a:extLst xmlns:a="http://schemas.openxmlformats.org/drawingml/2006/main">
              <a:ext uri="{FF2B5EF4-FFF2-40B4-BE49-F238E27FC236}">
                <a16:creationId xmlns:a16="http://schemas.microsoft.com/office/drawing/2014/main" id="{0EF99826-0E36-431C-8ACD-5DAD09428A4A}"/>
              </a:ext>
            </a:extLst>
          </p:cNvPr>
          <p:cNvSpPr>
            <a:spLocks xmlns:a="http://schemas.openxmlformats.org/drawingml/2006/main" noGrp="1"/>
          </p:cNvSpPr>
          <p:nvPr/>
        </p:nvSpPr>
        <p:spPr>
          <a:xfrm xmlns:a="http://schemas.openxmlformats.org/drawingml/2006/main">
            <a:off x="8143875" y="5257800"/>
            <a:ext cx="33147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950" b="0">
                <a:solidFill>
                  <a:srgbClr val="5A6853"/>
                </a:solidFill>
                <a:latin typeface="Nimbus Sans"/>
                <a:ea typeface="Nimbus Sans"/>
                <a:cs typeface="Nimbus Sans"/>
              </a:defRPr>
            </a:defPPr>
          </a:lstStyle>
          <a:p xmlns:a="http://schemas.openxmlformats.org/drawingml/2006/main">
            <a:pPr algn="l">
              <a:buNone/>
              <a:defRPr sz="1950" b="0">
                <a:solidFill>
                  <a:srgbClr val="5A6853"/>
                </a:solidFill>
                <a:latin typeface="Nimbus Sans"/>
                <a:ea typeface="Nimbus Sans"/>
                <a:cs typeface="Nimbus Sans"/>
              </a:defRPr>
            </a:pPr>
            <a:r>
              <a:rPr sz="1950" b="0">
                <a:solidFill>
                  <a:srgbClr val="5A6853"/>
                </a:solidFill>
                <a:latin typeface="Nimbus Sans"/>
                <a:ea typeface="Nimbus Sans"/>
                <a:cs typeface="Nimbus Sans"/>
              </a:rPr>
              <a:t>Potential carryforward</a:t>
            </a:r>
          </a:p>
        </p:txBody>
      </p:sp>
      <p:sp>
        <p:nvSpPr>
          <p:cNvPr id="9" name="layout-surface-8">
            <a:extLst xmlns:a="http://schemas.openxmlformats.org/drawingml/2006/main">
              <a:ext uri="{FF2B5EF4-FFF2-40B4-BE49-F238E27FC236}">
                <a16:creationId xmlns:a16="http://schemas.microsoft.com/office/drawing/2014/main" id="{274B635A-3498-43B8-8411-68812F415C14}"/>
              </a:ext>
            </a:extLst>
          </p:cNvPr>
          <p:cNvSpPr>
            <a:spLocks xmlns:a="http://schemas.openxmlformats.org/drawingml/2006/main" noGrp="1"/>
          </p:cNvSpPr>
          <p:nvPr/>
        </p:nvSpPr>
        <p:spPr>
          <a:xfrm xmlns:a="http://schemas.openxmlformats.org/drawingml/2006/main">
            <a:off x="609600" y="5876925"/>
            <a:ext cx="10829925" cy="14288"/>
          </a:xfrm>
          <a:prstGeom xmlns:a="http://schemas.openxmlformats.org/drawingml/2006/main" prst="rect">
            <a:avLst/>
          </a:prstGeom>
          <a:solidFill xmlns:a="http://schemas.openxmlformats.org/drawingml/2006/main">
            <a:srgbClr val="B19B86"/>
          </a:solidFill>
          <a:ln xmlns:a="http://schemas.openxmlformats.org/drawingml/2006/main" w="0">
            <a:noFill/>
            <a:prstDash val="solid"/>
          </a:ln>
        </p:spPr>
      </p:sp>
      <p:sp>
        <p:nvSpPr>
          <p:cNvPr id="10" name="text-9">
            <a:extLst xmlns:a="http://schemas.openxmlformats.org/drawingml/2006/main">
              <a:ext uri="{FF2B5EF4-FFF2-40B4-BE49-F238E27FC236}">
                <a16:creationId xmlns:a16="http://schemas.microsoft.com/office/drawing/2014/main" id="{3C4B5E7A-47F8-47A0-B769-A32414861D3F}"/>
              </a:ext>
            </a:extLst>
          </p:cNvPr>
          <p:cNvSpPr>
            <a:spLocks xmlns:a="http://schemas.openxmlformats.org/drawingml/2006/main" noGrp="1"/>
          </p:cNvSpPr>
          <p:nvPr/>
        </p:nvSpPr>
        <p:spPr>
          <a:xfrm xmlns:a="http://schemas.openxmlformats.org/drawingml/2006/main">
            <a:off x="609600" y="6124575"/>
            <a:ext cx="10763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575" b="0">
                <a:solidFill>
                  <a:srgbClr val="2A2727"/>
                </a:solidFill>
                <a:latin typeface="Nimbus Sans"/>
                <a:ea typeface="Nimbus Sans"/>
                <a:cs typeface="Nimbus Sans"/>
              </a:defRPr>
            </a:defPPr>
          </a:lstStyle>
          <a:p xmlns:a="http://schemas.openxmlformats.org/drawingml/2006/main">
            <a:pPr algn="l">
              <a:buNone/>
              <a:defRPr sz="1575" b="0">
                <a:solidFill>
                  <a:srgbClr val="2A2727"/>
                </a:solidFill>
                <a:latin typeface="Nimbus Sans"/>
                <a:ea typeface="Nimbus Sans"/>
                <a:cs typeface="Nimbus Sans"/>
              </a:defRPr>
            </a:pPr>
            <a:r>
              <a:rPr sz="1575" b="0">
                <a:solidFill>
                  <a:srgbClr val="2A2727"/>
                </a:solidFill>
                <a:latin typeface="Nimbus Sans"/>
                <a:ea typeface="Nimbus Sans"/>
                <a:cs typeface="Nimbus Sans"/>
              </a:rPr>
              <a:t>Keep your SGO acknowledgement. Review state-credit interactions with your tax adviser.</a:t>
            </a:r>
          </a:p>
          <a:p xmlns:a="http://schemas.openxmlformats.org/drawingml/2006/main">
            <a:pPr algn="l">
              <a:buNone/>
              <a:defRPr sz="1575" b="0">
                <a:solidFill>
                  <a:srgbClr val="2A2727"/>
                </a:solidFill>
                <a:latin typeface="Nimbus Sans"/>
                <a:ea typeface="Nimbus Sans"/>
                <a:cs typeface="Nimbus Sans"/>
              </a:defRPr>
            </a:pPr>
            <a:r>
              <a:rPr sz="1575" b="0">
                <a:solidFill>
                  <a:srgbClr val="2A2727"/>
                </a:solidFill>
                <a:latin typeface="Nimbus Sans"/>
                <a:ea typeface="Nimbus Sans"/>
                <a:cs typeface="Nimbus Sans"/>
              </a:rPr>
              <a:t>The credited amount cannot also receive a federal charitable deduction.</a:t>
            </a:r>
          </a:p>
        </p:txBody>
      </p:sp>
      <p:sp>
        <p:nvSpPr>
          <p:cNvPr id="11" name="text-10">
            <a:extLst xmlns:a="http://schemas.openxmlformats.org/drawingml/2006/main">
              <a:ext uri="{FF2B5EF4-FFF2-40B4-BE49-F238E27FC236}">
                <a16:creationId xmlns:a16="http://schemas.microsoft.com/office/drawing/2014/main" id="{27712B40-BF08-4DCB-9F31-B71E268A7275}"/>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19</a:t>
            </a:r>
          </a:p>
        </p:txBody>
      </p:sp>
    </p:spTree>
    <p:extLst>
      <p:ext uri="{BB962C8B-B14F-4D97-AF65-F5344CB8AC3E}">
        <p14:creationId xmlns:p14="http://schemas.microsoft.com/office/powerpoint/2010/main" val="1111394084"/>
      </p:ext>
    </p:extLst>
  </p:cSld>
</p:sld>
</file>

<file path=ppt/slides/slide20.xml><?xml version="1.0" encoding="utf-8"?>
<p:sld xmlns:p="http://schemas.openxmlformats.org/presentationml/2006/main">
  <p:cSld>
    <p:bg>
      <p:bgPr>
        <a:solidFill xmlns:a="http://schemas.openxmlformats.org/drawingml/2006/main">
          <a:srgbClr val="52274b"/>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15049964-D76B-4020-AD37-C242B707A4BA}"/>
              </a:ext>
            </a:extLst>
          </p:cNvPr>
          <p:cNvPicPr>
            <a:picLocks xmlns:a="http://schemas.openxmlformats.org/drawingml/2006/main" noChangeAspect="1"/>
          </p:cNvPicPr>
          <p:nvPr/>
        </p:nvPicPr>
        <p:blipFill>
          <a:blip xmlns:r="http://schemas.openxmlformats.org/officeDocument/2006/relationships" xmlns:a="http://schemas.openxmlformats.org/drawingml/2006/main" r:embed="R80f59f3a8c754460"/>
          <a:stretch xmlns:a="http://schemas.openxmlformats.org/drawingml/2006/main">
            <a:fillRect l="0" t="0" r="0" b="0"/>
          </a:stretch>
        </p:blipFill>
        <p:spPr>
          <a:xfrm xmlns:a="http://schemas.openxmlformats.org/drawingml/2006/main">
            <a:off x="7058025" y="0"/>
            <a:ext cx="5133975" cy="68580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899459DE-29F7-4745-981B-08EDB96776FE}"/>
              </a:ext>
            </a:extLst>
          </p:cNvPr>
          <p:cNvSpPr>
            <a:spLocks xmlns:a="http://schemas.openxmlformats.org/drawingml/2006/main" noGrp="1"/>
          </p:cNvSpPr>
          <p:nvPr/>
        </p:nvSpPr>
        <p:spPr>
          <a:xfrm xmlns:a="http://schemas.openxmlformats.org/drawingml/2006/main">
            <a:off x="609600" y="552450"/>
            <a:ext cx="5810250"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900" b="0">
                <a:solidFill>
                  <a:srgbClr val="FFFFFF"/>
                </a:solidFill>
                <a:latin typeface="Bitstream Charter"/>
                <a:ea typeface="Bitstream Charter"/>
                <a:cs typeface="Bitstream Charter"/>
              </a:defRPr>
            </a:defPPr>
          </a:lstStyle>
          <a:p xmlns:a="http://schemas.openxmlformats.org/drawingml/2006/main">
            <a:pPr algn="l">
              <a:buNone/>
              <a:defRPr sz="3900" b="0">
                <a:solidFill>
                  <a:srgbClr val="FFFFFF"/>
                </a:solidFill>
                <a:latin typeface="Bitstream Charter"/>
                <a:ea typeface="Bitstream Charter"/>
                <a:cs typeface="Bitstream Charter"/>
              </a:defRPr>
            </a:pPr>
            <a:r>
              <a:rPr sz="3900" b="0">
                <a:solidFill>
                  <a:srgbClr val="FFFFFF"/>
                </a:solidFill>
                <a:latin typeface="Bitstream Charter"/>
                <a:ea typeface="Bitstream Charter"/>
                <a:cs typeface="Bitstream Charter"/>
              </a:rPr>
              <a:t>What we can do now</a:t>
            </a:r>
          </a:p>
        </p:txBody>
      </p:sp>
      <p:sp>
        <p:nvSpPr>
          <p:cNvPr id="3" name="text-1">
            <a:extLst xmlns:a="http://schemas.openxmlformats.org/drawingml/2006/main">
              <a:ext uri="{FF2B5EF4-FFF2-40B4-BE49-F238E27FC236}">
                <a16:creationId xmlns:a16="http://schemas.microsoft.com/office/drawing/2014/main" id="{0DFB23A8-C6B2-4B9F-90F8-0A908136A99F}"/>
              </a:ext>
            </a:extLst>
          </p:cNvPr>
          <p:cNvSpPr>
            <a:spLocks xmlns:a="http://schemas.openxmlformats.org/drawingml/2006/main" noGrp="1"/>
          </p:cNvSpPr>
          <p:nvPr/>
        </p:nvSpPr>
        <p:spPr>
          <a:xfrm xmlns:a="http://schemas.openxmlformats.org/drawingml/2006/main">
            <a:off x="609600" y="2295525"/>
            <a:ext cx="562927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325" b="1">
                <a:solidFill>
                  <a:srgbClr val="f1c961"/>
                </a:solidFill>
                <a:latin typeface="Nimbus Sans"/>
                <a:ea typeface="Nimbus Sans"/>
                <a:cs typeface="Nimbus Sans"/>
              </a:defRPr>
            </a:defPPr>
          </a:lstStyle>
          <a:p xmlns:a="http://schemas.openxmlformats.org/drawingml/2006/main">
            <a:pPr algn="l">
              <a:buNone/>
              <a:defRPr sz="2325" b="1">
                <a:solidFill>
                  <a:srgbClr val="f1c961"/>
                </a:solidFill>
                <a:latin typeface="Nimbus Sans"/>
                <a:ea typeface="Nimbus Sans"/>
                <a:cs typeface="Nimbus Sans"/>
              </a:defRPr>
            </a:pPr>
            <a:r>
              <a:rPr sz="2325" b="1">
                <a:solidFill>
                  <a:srgbClr val="f1c961"/>
                </a:solidFill>
                <a:latin typeface="Nimbus Sans"/>
                <a:ea typeface="Nimbus Sans"/>
                <a:cs typeface="Nimbus Sans"/>
              </a:rPr>
              <a:t>Families</a:t>
            </a:r>
          </a:p>
        </p:txBody>
      </p:sp>
      <p:sp>
        <p:nvSpPr>
          <p:cNvPr id="4" name="text-2">
            <a:extLst xmlns:a="http://schemas.openxmlformats.org/drawingml/2006/main">
              <a:ext uri="{FF2B5EF4-FFF2-40B4-BE49-F238E27FC236}">
                <a16:creationId xmlns:a16="http://schemas.microsoft.com/office/drawing/2014/main" id="{13CDDD0B-E872-459E-B58F-869B7C552DEA}"/>
              </a:ext>
            </a:extLst>
          </p:cNvPr>
          <p:cNvSpPr>
            <a:spLocks xmlns:a="http://schemas.openxmlformats.org/drawingml/2006/main" noGrp="1"/>
          </p:cNvSpPr>
          <p:nvPr/>
        </p:nvSpPr>
        <p:spPr>
          <a:xfrm xmlns:a="http://schemas.openxmlformats.org/drawingml/2006/main">
            <a:off x="609600" y="2933700"/>
            <a:ext cx="5648325" cy="1181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100" b="0">
                <a:solidFill>
                  <a:srgbClr val="FFFFFF"/>
                </a:solidFill>
                <a:latin typeface="Nimbus Sans"/>
                <a:ea typeface="Nimbus Sans"/>
                <a:cs typeface="Nimbus Sans"/>
              </a:defRPr>
            </a:defPPr>
          </a:lstStyle>
          <a:p xmlns:a="http://schemas.openxmlformats.org/drawingml/2006/main">
            <a:pPr algn="l">
              <a:buNone/>
              <a:defRPr sz="2100" b="0">
                <a:solidFill>
                  <a:srgbClr val="FFFFFF"/>
                </a:solidFill>
                <a:latin typeface="Nimbus Sans"/>
                <a:ea typeface="Nimbus Sans"/>
                <a:cs typeface="Nimbus Sans"/>
              </a:defRPr>
            </a:pPr>
            <a:r>
              <a:rPr sz="1513" b="0">
                <a:solidFill>
                  <a:srgbClr val="FFFFFF"/>
                </a:solidFill>
                <a:latin typeface="Nimbus Sans"/>
                <a:ea typeface="Nimbus Sans"/>
                <a:cs typeface="Nimbus Sans"/>
              </a:rPr>
              <a:t>Explore the school’s Fall 2027 opening and financial assistance. This example assumes $15,000 annual tuition; scholarships depend on eligibility and family need.</a:t>
            </a:r>
          </a:p>
        </p:txBody>
      </p:sp>
      <p:sp>
        <p:nvSpPr>
          <p:cNvPr id="5" name="text-3">
            <a:extLst xmlns:a="http://schemas.openxmlformats.org/drawingml/2006/main">
              <a:ext uri="{FF2B5EF4-FFF2-40B4-BE49-F238E27FC236}">
                <a16:creationId xmlns:a16="http://schemas.microsoft.com/office/drawing/2014/main" id="{5EA1380A-A0AE-4138-836E-321A362461C5}"/>
              </a:ext>
            </a:extLst>
          </p:cNvPr>
          <p:cNvSpPr>
            <a:spLocks xmlns:a="http://schemas.openxmlformats.org/drawingml/2006/main" noGrp="1"/>
          </p:cNvSpPr>
          <p:nvPr/>
        </p:nvSpPr>
        <p:spPr>
          <a:xfrm xmlns:a="http://schemas.openxmlformats.org/drawingml/2006/main">
            <a:off x="609600" y="4467225"/>
            <a:ext cx="562927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325" b="1">
                <a:solidFill>
                  <a:srgbClr val="f1c961"/>
                </a:solidFill>
                <a:latin typeface="Nimbus Sans"/>
                <a:ea typeface="Nimbus Sans"/>
                <a:cs typeface="Nimbus Sans"/>
              </a:defRPr>
            </a:defPPr>
          </a:lstStyle>
          <a:p xmlns:a="http://schemas.openxmlformats.org/drawingml/2006/main">
            <a:pPr algn="l">
              <a:buNone/>
              <a:defRPr sz="2325" b="1">
                <a:solidFill>
                  <a:srgbClr val="f1c961"/>
                </a:solidFill>
                <a:latin typeface="Nimbus Sans"/>
                <a:ea typeface="Nimbus Sans"/>
                <a:cs typeface="Nimbus Sans"/>
              </a:defRPr>
            </a:pPr>
            <a:r>
              <a:rPr sz="2325" b="1">
                <a:solidFill>
                  <a:srgbClr val="f1c961"/>
                </a:solidFill>
                <a:latin typeface="Nimbus Sans"/>
                <a:ea typeface="Nimbus Sans"/>
                <a:cs typeface="Nimbus Sans"/>
              </a:rPr>
              <a:t>Supporters</a:t>
            </a:r>
          </a:p>
        </p:txBody>
      </p:sp>
      <p:sp>
        <p:nvSpPr>
          <p:cNvPr id="6" name="text-4">
            <a:extLst xmlns:a="http://schemas.openxmlformats.org/drawingml/2006/main">
              <a:ext uri="{FF2B5EF4-FFF2-40B4-BE49-F238E27FC236}">
                <a16:creationId xmlns:a16="http://schemas.microsoft.com/office/drawing/2014/main" id="{9191988F-8929-4BE3-A74D-1304741DBDB0}"/>
              </a:ext>
            </a:extLst>
          </p:cNvPr>
          <p:cNvSpPr>
            <a:spLocks xmlns:a="http://schemas.openxmlformats.org/drawingml/2006/main" noGrp="1"/>
          </p:cNvSpPr>
          <p:nvPr/>
        </p:nvSpPr>
        <p:spPr>
          <a:xfrm xmlns:a="http://schemas.openxmlformats.org/drawingml/2006/main">
            <a:off x="609600" y="5105400"/>
            <a:ext cx="5648325" cy="847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100" b="0">
                <a:solidFill>
                  <a:srgbClr val="FFFFFF"/>
                </a:solidFill>
                <a:latin typeface="Nimbus Sans"/>
                <a:ea typeface="Nimbus Sans"/>
                <a:cs typeface="Nimbus Sans"/>
              </a:defRPr>
            </a:defPPr>
          </a:lstStyle>
          <a:p xmlns:a="http://schemas.openxmlformats.org/drawingml/2006/main">
            <a:pPr algn="l">
              <a:buNone/>
              <a:defRPr sz="2100" b="0">
                <a:solidFill>
                  <a:srgbClr val="FFFFFF"/>
                </a:solidFill>
                <a:latin typeface="Nimbus Sans"/>
                <a:ea typeface="Nimbus Sans"/>
                <a:cs typeface="Nimbus Sans"/>
              </a:defRPr>
            </a:pPr>
            <a:r>
              <a:rPr sz="1349" b="0">
                <a:solidFill>
                  <a:srgbClr val="FFFFFF"/>
                </a:solidFill>
                <a:latin typeface="Nimbus Sans"/>
                <a:ea typeface="Nimbus Sans"/>
                <a:cs typeface="Nimbus Sans"/>
              </a:rPr>
              <a:t>Ask about scholarship partnerships and the school’s Fall 2027 opening. Confirm SGO eligibility and state participation.</a:t>
            </a:r>
          </a:p>
        </p:txBody>
      </p:sp>
      <p:sp>
        <p:nvSpPr>
          <p:cNvPr id="7" name="text-5">
            <a:extLst xmlns:a="http://schemas.openxmlformats.org/drawingml/2006/main">
              <a:ext uri="{FF2B5EF4-FFF2-40B4-BE49-F238E27FC236}">
                <a16:creationId xmlns:a16="http://schemas.microsoft.com/office/drawing/2014/main" id="{554969B2-BD7E-48E3-8F84-23B040F50CAF}"/>
              </a:ext>
            </a:extLst>
          </p:cNvPr>
          <p:cNvSpPr>
            <a:spLocks xmlns:a="http://schemas.openxmlformats.org/drawingml/2006/main" noGrp="1"/>
          </p:cNvSpPr>
          <p:nvPr/>
        </p:nvSpPr>
        <p:spPr>
          <a:xfrm xmlns:a="http://schemas.openxmlformats.org/drawingml/2006/main">
            <a:off x="609600" y="6115050"/>
            <a:ext cx="5629275"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75" b="0">
                <a:solidFill>
                  <a:srgbClr val="f1c961"/>
                </a:solidFill>
                <a:latin typeface="Nimbus Sans"/>
                <a:ea typeface="Nimbus Sans"/>
                <a:cs typeface="Nimbus Sans"/>
              </a:defRPr>
            </a:defPPr>
          </a:lstStyle>
          <a:p xmlns:a="http://schemas.openxmlformats.org/drawingml/2006/main">
            <a:pPr algn="l">
              <a:buNone/>
              <a:defRPr sz="1575" b="0">
                <a:solidFill>
                  <a:srgbClr val="f1c961"/>
                </a:solidFill>
                <a:latin typeface="Nimbus Sans"/>
                <a:ea typeface="Nimbus Sans"/>
                <a:cs typeface="Nimbus Sans"/>
              </a:defRPr>
            </a:pPr>
            <a:r>
              <a:rPr sz="1575" b="0">
                <a:solidFill>
                  <a:srgbClr val="f1c961"/>
                </a:solidFill>
                <a:latin typeface="Nimbus Sans"/>
                <a:ea typeface="Nimbus Sans"/>
                <a:cs typeface="Nimbus Sans"/>
              </a:rPr>
              <a:t>pixel-perfect-show-3591.lovable.app</a:t>
            </a:r>
          </a:p>
          <a:p xmlns:a="http://schemas.openxmlformats.org/drawingml/2006/main">
            <a:pPr algn="l">
              <a:buNone/>
              <a:defRPr sz="1575" b="0">
                <a:solidFill>
                  <a:srgbClr val="f1c961"/>
                </a:solidFill>
                <a:latin typeface="Nimbus Sans"/>
                <a:ea typeface="Nimbus Sans"/>
                <a:cs typeface="Nimbus Sans"/>
              </a:defRPr>
            </a:pPr>
            <a:r>
              <a:rPr sz="1575" b="0">
                <a:solidFill>
                  <a:srgbClr val="f1c961"/>
                </a:solidFill>
                <a:latin typeface="Nimbus Sans"/>
                <a:ea typeface="Nimbus Sans"/>
                <a:cs typeface="Nimbus Sans"/>
              </a:rPr>
              <a:t/>
            </a:r>
          </a:p>
        </p:txBody>
      </p:sp>
    </p:spTree>
    <p:extLst>
      <p:ext uri="{BB962C8B-B14F-4D97-AF65-F5344CB8AC3E}">
        <p14:creationId xmlns:p14="http://schemas.microsoft.com/office/powerpoint/2010/main" val="1271312435"/>
      </p:ext>
    </p:extLst>
  </p:cSld>
</p:sld>
</file>

<file path=ppt/slides/slide21.xml><?xml version="1.0" encoding="utf-8"?>
<p:sld xmlns:p="http://schemas.openxmlformats.org/presentationml/2006/main">
  <p:cSld>
    <p:bg>
      <p:bgPr>
        <a:solidFill xmlns:a="http://schemas.openxmlformats.org/drawingml/2006/main">
          <a:srgbClr val="F8F7F4"/>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42C3E6A0-C18F-4A41-B5DD-673100C642BA}"/>
              </a:ext>
            </a:extLst>
          </p:cNvPr>
          <p:cNvPicPr>
            <a:picLocks xmlns:a="http://schemas.openxmlformats.org/drawingml/2006/main" noChangeAspect="1"/>
          </p:cNvPicPr>
          <p:nvPr/>
        </p:nvPicPr>
        <p:blipFill>
          <a:blip xmlns:r="http://schemas.openxmlformats.org/officeDocument/2006/relationships" xmlns:a="http://schemas.openxmlformats.org/drawingml/2006/main" r:embed="R3e661997796340b2"/>
          <a:stretch xmlns:a="http://schemas.openxmlformats.org/drawingml/2006/main">
            <a:fillRect l="0" t="0" r="0" b="0"/>
          </a:stretch>
        </p:blipFill>
        <p:spPr>
          <a:xfrm xmlns:a="http://schemas.openxmlformats.org/drawingml/2006/main">
            <a:off x="0" y="0"/>
            <a:ext cx="4105275" cy="68580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5C520EC8-B8AE-4A29-BB3E-945CB7105D7D}"/>
              </a:ext>
            </a:extLst>
          </p:cNvPr>
          <p:cNvSpPr>
            <a:spLocks xmlns:a="http://schemas.openxmlformats.org/drawingml/2006/main" noGrp="1"/>
          </p:cNvSpPr>
          <p:nvPr/>
        </p:nvSpPr>
        <p:spPr>
          <a:xfrm xmlns:a="http://schemas.openxmlformats.org/drawingml/2006/main">
            <a:off x="4714875" y="504825"/>
            <a:ext cx="68008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675" b="0">
                <a:solidFill>
                  <a:srgbClr val="52274b"/>
                </a:solidFill>
                <a:latin typeface="Bitstream Charter"/>
                <a:ea typeface="Bitstream Charter"/>
                <a:cs typeface="Bitstream Charter"/>
              </a:defRPr>
            </a:defPPr>
          </a:lstStyle>
          <a:p xmlns:a="http://schemas.openxmlformats.org/drawingml/2006/main">
            <a:pPr algn="l">
              <a:buNone/>
              <a:defRPr sz="3675" b="0">
                <a:solidFill>
                  <a:srgbClr val="52274b"/>
                </a:solidFill>
                <a:latin typeface="Bitstream Charter"/>
                <a:ea typeface="Bitstream Charter"/>
                <a:cs typeface="Bitstream Charter"/>
              </a:defRPr>
            </a:pPr>
            <a:r>
              <a:rPr sz="3675" b="0">
                <a:solidFill>
                  <a:srgbClr val="52274b"/>
                </a:solidFill>
                <a:latin typeface="Bitstream Charter"/>
                <a:ea typeface="Bitstream Charter"/>
                <a:cs typeface="Bitstream Charter"/>
              </a:rPr>
              <a:t>Questions from families</a:t>
            </a:r>
          </a:p>
          <a:p xmlns:a="http://schemas.openxmlformats.org/drawingml/2006/main">
            <a:pPr algn="l">
              <a:buNone/>
              <a:defRPr sz="3675" b="0">
                <a:solidFill>
                  <a:srgbClr val="52274b"/>
                </a:solidFill>
                <a:latin typeface="Bitstream Charter"/>
                <a:ea typeface="Bitstream Charter"/>
                <a:cs typeface="Bitstream Charter"/>
              </a:defRPr>
            </a:pPr>
            <a:r>
              <a:rPr sz="3675" b="0">
                <a:solidFill>
                  <a:srgbClr val="52274b"/>
                </a:solidFill>
                <a:latin typeface="Bitstream Charter"/>
                <a:ea typeface="Bitstream Charter"/>
                <a:cs typeface="Bitstream Charter"/>
              </a:rPr>
              <a:t>and supporters</a:t>
            </a:r>
          </a:p>
        </p:txBody>
      </p:sp>
      <p:sp>
        <p:nvSpPr>
          <p:cNvPr id="3" name="text-1">
            <a:extLst xmlns:a="http://schemas.openxmlformats.org/drawingml/2006/main">
              <a:ext uri="{FF2B5EF4-FFF2-40B4-BE49-F238E27FC236}">
                <a16:creationId xmlns:a16="http://schemas.microsoft.com/office/drawing/2014/main" id="{F5C7D9CA-851A-4FC2-BE51-2239489DE37D}"/>
              </a:ext>
            </a:extLst>
          </p:cNvPr>
          <p:cNvSpPr>
            <a:spLocks xmlns:a="http://schemas.openxmlformats.org/drawingml/2006/main" noGrp="1"/>
          </p:cNvSpPr>
          <p:nvPr/>
        </p:nvSpPr>
        <p:spPr>
          <a:xfrm xmlns:a="http://schemas.openxmlformats.org/drawingml/2006/main">
            <a:off x="4714875" y="2486025"/>
            <a:ext cx="68008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100" b="1">
                <a:solidFill>
                  <a:srgbClr val="52274b"/>
                </a:solidFill>
                <a:latin typeface="Nimbus Sans"/>
                <a:ea typeface="Nimbus Sans"/>
                <a:cs typeface="Nimbus Sans"/>
              </a:defRPr>
            </a:defPPr>
          </a:lstStyle>
          <a:p xmlns:a="http://schemas.openxmlformats.org/drawingml/2006/main">
            <a:pPr algn="l">
              <a:buNone/>
              <a:defRPr sz="2100" b="1">
                <a:solidFill>
                  <a:srgbClr val="52274b"/>
                </a:solidFill>
                <a:latin typeface="Nimbus Sans"/>
                <a:ea typeface="Nimbus Sans"/>
                <a:cs typeface="Nimbus Sans"/>
              </a:defRPr>
            </a:pPr>
            <a:r>
              <a:rPr sz="2100" b="1">
                <a:solidFill>
                  <a:srgbClr val="52274b"/>
                </a:solidFill>
                <a:latin typeface="Nimbus Sans"/>
                <a:ea typeface="Nimbus Sans"/>
                <a:cs typeface="Nimbus Sans"/>
              </a:rPr>
              <a:t>Does every family receive $15,000?</a:t>
            </a:r>
          </a:p>
        </p:txBody>
      </p:sp>
      <p:sp>
        <p:nvSpPr>
          <p:cNvPr id="4" name="text-2">
            <a:extLst xmlns:a="http://schemas.openxmlformats.org/drawingml/2006/main">
              <a:ext uri="{FF2B5EF4-FFF2-40B4-BE49-F238E27FC236}">
                <a16:creationId xmlns:a16="http://schemas.microsoft.com/office/drawing/2014/main" id="{DC3F379B-BAA3-48D7-B599-4774508479BE}"/>
              </a:ext>
            </a:extLst>
          </p:cNvPr>
          <p:cNvSpPr>
            <a:spLocks xmlns:a="http://schemas.openxmlformats.org/drawingml/2006/main" noGrp="1"/>
          </p:cNvSpPr>
          <p:nvPr/>
        </p:nvSpPr>
        <p:spPr>
          <a:xfrm xmlns:a="http://schemas.openxmlformats.org/drawingml/2006/main">
            <a:off x="4714875" y="3086100"/>
            <a:ext cx="672465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950" b="0">
                <a:solidFill>
                  <a:srgbClr val="2A2727"/>
                </a:solidFill>
                <a:latin typeface="Nimbus Sans"/>
                <a:ea typeface="Nimbus Sans"/>
                <a:cs typeface="Nimbus Sans"/>
              </a:defRPr>
            </a:defPPr>
          </a:lstStyle>
          <a:p xmlns:a="http://schemas.openxmlformats.org/drawingml/2006/main">
            <a:pPr algn="l">
              <a:buNone/>
              <a:defRPr sz="1950" b="0">
                <a:solidFill>
                  <a:srgbClr val="2A2727"/>
                </a:solidFill>
                <a:latin typeface="Nimbus Sans"/>
                <a:ea typeface="Nimbus Sans"/>
                <a:cs typeface="Nimbus Sans"/>
              </a:defRPr>
            </a:pPr>
            <a:r>
              <a:rPr sz="1950" b="0">
                <a:solidFill>
                  <a:srgbClr val="2A2727"/>
                </a:solidFill>
                <a:latin typeface="Nimbus Sans"/>
                <a:ea typeface="Nimbus Sans"/>
                <a:cs typeface="Nimbus Sans"/>
              </a:rPr>
              <a:t>Awards reflect eligibility, family need and available funds.</a:t>
            </a:r>
          </a:p>
        </p:txBody>
      </p:sp>
      <p:sp>
        <p:nvSpPr>
          <p:cNvPr id="5" name="text-3">
            <a:extLst xmlns:a="http://schemas.openxmlformats.org/drawingml/2006/main">
              <a:ext uri="{FF2B5EF4-FFF2-40B4-BE49-F238E27FC236}">
                <a16:creationId xmlns:a16="http://schemas.microsoft.com/office/drawing/2014/main" id="{770853D4-0167-47A7-AD39-2C4C35F22E61}"/>
              </a:ext>
            </a:extLst>
          </p:cNvPr>
          <p:cNvSpPr>
            <a:spLocks xmlns:a="http://schemas.openxmlformats.org/drawingml/2006/main" noGrp="1"/>
          </p:cNvSpPr>
          <p:nvPr/>
        </p:nvSpPr>
        <p:spPr>
          <a:xfrm xmlns:a="http://schemas.openxmlformats.org/drawingml/2006/main">
            <a:off x="4714875" y="3848100"/>
            <a:ext cx="68008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100" b="1">
                <a:solidFill>
                  <a:srgbClr val="52274b"/>
                </a:solidFill>
                <a:latin typeface="Nimbus Sans"/>
                <a:ea typeface="Nimbus Sans"/>
                <a:cs typeface="Nimbus Sans"/>
              </a:defRPr>
            </a:defPPr>
          </a:lstStyle>
          <a:p xmlns:a="http://schemas.openxmlformats.org/drawingml/2006/main">
            <a:pPr algn="l">
              <a:buNone/>
              <a:defRPr sz="2100" b="1">
                <a:solidFill>
                  <a:srgbClr val="52274b"/>
                </a:solidFill>
                <a:latin typeface="Nimbus Sans"/>
                <a:ea typeface="Nimbus Sans"/>
                <a:cs typeface="Nimbus Sans"/>
              </a:defRPr>
            </a:pPr>
            <a:r>
              <a:rPr sz="2100" b="1">
                <a:solidFill>
                  <a:srgbClr val="52274b"/>
                </a:solidFill>
                <a:latin typeface="Nimbus Sans"/>
                <a:ea typeface="Nimbus Sans"/>
                <a:cs typeface="Nimbus Sans"/>
              </a:rPr>
              <a:t>Can I choose a specific child?</a:t>
            </a:r>
          </a:p>
        </p:txBody>
      </p:sp>
      <p:sp>
        <p:nvSpPr>
          <p:cNvPr id="6" name="text-4">
            <a:extLst xmlns:a="http://schemas.openxmlformats.org/drawingml/2006/main">
              <a:ext uri="{FF2B5EF4-FFF2-40B4-BE49-F238E27FC236}">
                <a16:creationId xmlns:a16="http://schemas.microsoft.com/office/drawing/2014/main" id="{30030197-BB03-4A0F-84D9-88B3EF3078A1}"/>
              </a:ext>
            </a:extLst>
          </p:cNvPr>
          <p:cNvSpPr>
            <a:spLocks xmlns:a="http://schemas.openxmlformats.org/drawingml/2006/main" noGrp="1"/>
          </p:cNvSpPr>
          <p:nvPr/>
        </p:nvSpPr>
        <p:spPr>
          <a:xfrm xmlns:a="http://schemas.openxmlformats.org/drawingml/2006/main">
            <a:off x="4714875" y="4448175"/>
            <a:ext cx="672465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950" b="0">
                <a:solidFill>
                  <a:srgbClr val="2A2727"/>
                </a:solidFill>
                <a:latin typeface="Nimbus Sans"/>
                <a:ea typeface="Nimbus Sans"/>
                <a:cs typeface="Nimbus Sans"/>
              </a:defRPr>
            </a:defPPr>
          </a:lstStyle>
          <a:p xmlns:a="http://schemas.openxmlformats.org/drawingml/2006/main">
            <a:pPr algn="l">
              <a:buNone/>
              <a:defRPr sz="1950" b="0">
                <a:solidFill>
                  <a:srgbClr val="2A2727"/>
                </a:solidFill>
                <a:latin typeface="Nimbus Sans"/>
                <a:ea typeface="Nimbus Sans"/>
                <a:cs typeface="Nimbus Sans"/>
              </a:defRPr>
            </a:pPr>
            <a:r>
              <a:rPr sz="1950" b="0">
                <a:solidFill>
                  <a:srgbClr val="2A2727"/>
                </a:solidFill>
                <a:latin typeface="Nimbus Sans"/>
                <a:ea typeface="Nimbus Sans"/>
                <a:cs typeface="Nimbus Sans"/>
              </a:rPr>
              <a:t>The SGO cannot reserve a gift for a named student.</a:t>
            </a:r>
          </a:p>
        </p:txBody>
      </p:sp>
      <p:sp>
        <p:nvSpPr>
          <p:cNvPr id="7" name="text-5">
            <a:extLst xmlns:a="http://schemas.openxmlformats.org/drawingml/2006/main">
              <a:ext uri="{FF2B5EF4-FFF2-40B4-BE49-F238E27FC236}">
                <a16:creationId xmlns:a16="http://schemas.microsoft.com/office/drawing/2014/main" id="{425AB5D2-32A2-4647-8CCB-AAD17FF12285}"/>
              </a:ext>
            </a:extLst>
          </p:cNvPr>
          <p:cNvSpPr>
            <a:spLocks xmlns:a="http://schemas.openxmlformats.org/drawingml/2006/main" noGrp="1"/>
          </p:cNvSpPr>
          <p:nvPr/>
        </p:nvSpPr>
        <p:spPr>
          <a:xfrm xmlns:a="http://schemas.openxmlformats.org/drawingml/2006/main">
            <a:off x="4714875" y="5210175"/>
            <a:ext cx="68008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100" b="1">
                <a:solidFill>
                  <a:srgbClr val="52274b"/>
                </a:solidFill>
                <a:latin typeface="Nimbus Sans"/>
                <a:ea typeface="Nimbus Sans"/>
                <a:cs typeface="Nimbus Sans"/>
              </a:defRPr>
            </a:defPPr>
          </a:lstStyle>
          <a:p xmlns:a="http://schemas.openxmlformats.org/drawingml/2006/main">
            <a:pPr algn="l">
              <a:buNone/>
              <a:defRPr sz="2100" b="1">
                <a:solidFill>
                  <a:srgbClr val="52274b"/>
                </a:solidFill>
                <a:latin typeface="Nimbus Sans"/>
                <a:ea typeface="Nimbus Sans"/>
                <a:cs typeface="Nimbus Sans"/>
              </a:defRPr>
            </a:pPr>
            <a:r>
              <a:rPr sz="2100" b="1">
                <a:solidFill>
                  <a:srgbClr val="52274b"/>
                </a:solidFill>
                <a:latin typeface="Nimbus Sans"/>
                <a:ea typeface="Nimbus Sans"/>
                <a:cs typeface="Nimbus Sans"/>
              </a:rPr>
              <a:t>Can friends outside Virginia donate?</a:t>
            </a:r>
          </a:p>
        </p:txBody>
      </p:sp>
      <p:sp>
        <p:nvSpPr>
          <p:cNvPr id="8" name="text-6">
            <a:extLst xmlns:a="http://schemas.openxmlformats.org/drawingml/2006/main">
              <a:ext uri="{FF2B5EF4-FFF2-40B4-BE49-F238E27FC236}">
                <a16:creationId xmlns:a16="http://schemas.microsoft.com/office/drawing/2014/main" id="{DAA0F096-23A5-44A7-AFE0-F3C8AC89F920}"/>
              </a:ext>
            </a:extLst>
          </p:cNvPr>
          <p:cNvSpPr>
            <a:spLocks xmlns:a="http://schemas.openxmlformats.org/drawingml/2006/main" noGrp="1"/>
          </p:cNvSpPr>
          <p:nvPr/>
        </p:nvSpPr>
        <p:spPr>
          <a:xfrm xmlns:a="http://schemas.openxmlformats.org/drawingml/2006/main">
            <a:off x="4714875" y="5810250"/>
            <a:ext cx="672465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950" b="0">
                <a:solidFill>
                  <a:srgbClr val="2A2727"/>
                </a:solidFill>
                <a:latin typeface="Nimbus Sans"/>
                <a:ea typeface="Nimbus Sans"/>
                <a:cs typeface="Nimbus Sans"/>
              </a:defRPr>
            </a:defPPr>
          </a:lstStyle>
          <a:p xmlns:a="http://schemas.openxmlformats.org/drawingml/2006/main">
            <a:pPr algn="l">
              <a:buNone/>
              <a:defRPr sz="1950" b="0">
                <a:solidFill>
                  <a:srgbClr val="2A2727"/>
                </a:solidFill>
                <a:latin typeface="Nimbus Sans"/>
                <a:ea typeface="Nimbus Sans"/>
                <a:cs typeface="Nimbus Sans"/>
              </a:defRPr>
            </a:pPr>
            <a:r>
              <a:rPr sz="1170" b="0">
                <a:solidFill>
                  <a:srgbClr val="2A2727"/>
                </a:solidFill>
                <a:latin typeface="Nimbus Sans"/>
                <a:ea typeface="Nimbus Sans"/>
                <a:cs typeface="Nimbus Sans"/>
              </a:rPr>
              <a:t>They can give to a qualified SGO in a participating state. Confirm the SGO’s eligibility and Virginia participation.</a:t>
            </a:r>
          </a:p>
        </p:txBody>
      </p:sp>
      <p:sp>
        <p:nvSpPr>
          <p:cNvPr id="9" name="text-7">
            <a:extLst xmlns:a="http://schemas.openxmlformats.org/drawingml/2006/main">
              <a:ext uri="{FF2B5EF4-FFF2-40B4-BE49-F238E27FC236}">
                <a16:creationId xmlns:a16="http://schemas.microsoft.com/office/drawing/2014/main" id="{2922B683-837A-4DC7-B49E-169ED9155717}"/>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5A6853"/>
                </a:solidFill>
                <a:latin typeface="Nimbus Sans"/>
                <a:ea typeface="Nimbus Sans"/>
                <a:cs typeface="Nimbus Sans"/>
              </a:defRPr>
            </a:defPPr>
          </a:lstStyle>
          <a:p xmlns:a="http://schemas.openxmlformats.org/drawingml/2006/main">
            <a:pPr algn="r">
              <a:buNone/>
              <a:defRPr sz="1125" b="0">
                <a:solidFill>
                  <a:srgbClr val="5A6853"/>
                </a:solidFill>
                <a:latin typeface="Nimbus Sans"/>
                <a:ea typeface="Nimbus Sans"/>
                <a:cs typeface="Nimbus Sans"/>
              </a:defRPr>
            </a:pPr>
            <a:r>
              <a:rPr sz="1125" b="0">
                <a:solidFill>
                  <a:srgbClr val="5A6853"/>
                </a:solidFill>
                <a:latin typeface="Nimbus Sans"/>
                <a:ea typeface="Nimbus Sans"/>
                <a:cs typeface="Nimbus Sans"/>
              </a:rPr>
              <a:t>21</a:t>
            </a:r>
          </a:p>
        </p:txBody>
      </p:sp>
    </p:spTree>
    <p:extLst>
      <p:ext uri="{BB962C8B-B14F-4D97-AF65-F5344CB8AC3E}">
        <p14:creationId xmlns:p14="http://schemas.microsoft.com/office/powerpoint/2010/main" val="2060247781"/>
      </p:ext>
    </p:extLst>
  </p:cSld>
</p:sld>
</file>

<file path=ppt/slides/slide22.xml><?xml version="1.0" encoding="utf-8"?>
<p:sld xmlns:p="http://schemas.openxmlformats.org/presentationml/2006/main">
  <p:cSld>
    <p:bg>
      <p:bgPr>
        <a:solidFill xmlns:a="http://schemas.openxmlformats.org/drawingml/2006/main">
          <a:srgbClr val="52274b"/>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C5E05163-7C88-4253-A6CF-223A37AE0B90}"/>
              </a:ext>
            </a:extLst>
          </p:cNvPr>
          <p:cNvSpPr>
            <a:spLocks xmlns:a="http://schemas.openxmlformats.org/drawingml/2006/main" noGrp="1"/>
          </p:cNvSpPr>
          <p:nvPr/>
        </p:nvSpPr>
        <p:spPr>
          <a:xfrm xmlns:a="http://schemas.openxmlformats.org/drawingml/2006/main">
            <a:off x="609600" y="542925"/>
            <a:ext cx="109728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3975" b="0">
                <a:solidFill>
                  <a:srgbClr val="FFFFFF"/>
                </a:solidFill>
                <a:latin typeface="Bitstream Charter"/>
                <a:ea typeface="Bitstream Charter"/>
                <a:cs typeface="Bitstream Charter"/>
              </a:defRPr>
            </a:defPPr>
          </a:lstStyle>
          <a:p xmlns:a="http://schemas.openxmlformats.org/drawingml/2006/main">
            <a:pPr algn="l">
              <a:buNone/>
              <a:defRPr sz="3975" b="0">
                <a:solidFill>
                  <a:srgbClr val="FFFFFF"/>
                </a:solidFill>
                <a:latin typeface="Bitstream Charter"/>
                <a:ea typeface="Bitstream Charter"/>
                <a:cs typeface="Bitstream Charter"/>
              </a:defRPr>
            </a:pPr>
            <a:r>
              <a:rPr sz="3975" b="0">
                <a:solidFill>
                  <a:srgbClr val="FFFFFF"/>
                </a:solidFill>
                <a:latin typeface="Bitstream Charter"/>
                <a:ea typeface="Bitstream Charter"/>
                <a:cs typeface="Bitstream Charter"/>
              </a:rPr>
              <a:t>Guidance and assumptions</a:t>
            </a:r>
          </a:p>
        </p:txBody>
      </p:sp>
      <p:sp>
        <p:nvSpPr>
          <p:cNvPr id="2" name="text-1">
            <a:extLst xmlns:a="http://schemas.openxmlformats.org/drawingml/2006/main">
              <a:ext uri="{FF2B5EF4-FFF2-40B4-BE49-F238E27FC236}">
                <a16:creationId xmlns:a16="http://schemas.microsoft.com/office/drawing/2014/main" id="{B19C66D9-B693-46E1-A7C3-8A748CAE5CDF}"/>
              </a:ext>
            </a:extLst>
          </p:cNvPr>
          <p:cNvSpPr>
            <a:spLocks xmlns:a="http://schemas.openxmlformats.org/drawingml/2006/main" noGrp="1"/>
          </p:cNvSpPr>
          <p:nvPr/>
        </p:nvSpPr>
        <p:spPr>
          <a:xfrm xmlns:a="http://schemas.openxmlformats.org/drawingml/2006/main">
            <a:off x="609600" y="1447800"/>
            <a:ext cx="109728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025" b="0">
                <a:solidFill>
                  <a:srgbClr val="f1c961"/>
                </a:solidFill>
                <a:latin typeface="Nimbus Sans"/>
                <a:ea typeface="Nimbus Sans"/>
                <a:cs typeface="Nimbus Sans"/>
              </a:defRPr>
            </a:defPPr>
          </a:lstStyle>
          <a:p xmlns:a="http://schemas.openxmlformats.org/drawingml/2006/main">
            <a:pPr algn="l">
              <a:buNone/>
              <a:defRPr sz="2025" b="0">
                <a:solidFill>
                  <a:srgbClr val="f1c961"/>
                </a:solidFill>
                <a:latin typeface="Nimbus Sans"/>
                <a:ea typeface="Nimbus Sans"/>
                <a:cs typeface="Nimbus Sans"/>
              </a:defRPr>
            </a:pPr>
            <a:r>
              <a:rPr sz="2025" b="0">
                <a:solidFill>
                  <a:srgbClr val="f1c961"/>
                </a:solidFill>
                <a:latin typeface="Nimbus Sans"/>
                <a:ea typeface="Nimbus Sans"/>
                <a:cs typeface="Nimbus Sans"/>
              </a:rPr>
              <a:t>Updated October 14, 2026</a:t>
            </a:r>
          </a:p>
        </p:txBody>
      </p:sp>
      <p:sp>
        <p:nvSpPr>
          <p:cNvPr id="3" name="text-2">
            <a:extLst xmlns:a="http://schemas.openxmlformats.org/drawingml/2006/main">
              <a:ext uri="{FF2B5EF4-FFF2-40B4-BE49-F238E27FC236}">
                <a16:creationId xmlns:a16="http://schemas.microsoft.com/office/drawing/2014/main" id="{D495F945-B82B-48E8-B1A3-76E8719915FB}"/>
              </a:ext>
            </a:extLst>
          </p:cNvPr>
          <p:cNvSpPr>
            <a:spLocks xmlns:a="http://schemas.openxmlformats.org/drawingml/2006/main" noGrp="1"/>
          </p:cNvSpPr>
          <p:nvPr/>
        </p:nvSpPr>
        <p:spPr>
          <a:xfrm xmlns:a="http://schemas.openxmlformats.org/drawingml/2006/main">
            <a:off x="609600" y="2676525"/>
            <a:ext cx="497205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325" b="1">
                <a:solidFill>
                  <a:srgbClr val="f1c961"/>
                </a:solidFill>
                <a:latin typeface="Nimbus Sans"/>
                <a:ea typeface="Nimbus Sans"/>
                <a:cs typeface="Nimbus Sans"/>
              </a:defRPr>
            </a:defPPr>
          </a:lstStyle>
          <a:p xmlns:a="http://schemas.openxmlformats.org/drawingml/2006/main">
            <a:pPr algn="l">
              <a:buNone/>
              <a:defRPr sz="2325" b="1">
                <a:solidFill>
                  <a:srgbClr val="f1c961"/>
                </a:solidFill>
                <a:latin typeface="Nimbus Sans"/>
                <a:ea typeface="Nimbus Sans"/>
                <a:cs typeface="Nimbus Sans"/>
              </a:defRPr>
            </a:pPr>
            <a:r>
              <a:rPr sz="2325" b="1">
                <a:solidFill>
                  <a:srgbClr val="f1c961"/>
                </a:solidFill>
                <a:latin typeface="Nimbus Sans"/>
                <a:ea typeface="Nimbus Sans"/>
                <a:cs typeface="Nimbus Sans"/>
              </a:rPr>
              <a:t>Federal guidance</a:t>
            </a:r>
          </a:p>
        </p:txBody>
      </p:sp>
      <p:sp>
        <p:nvSpPr>
          <p:cNvPr id="4" name="text-3">
            <a:extLst xmlns:a="http://schemas.openxmlformats.org/drawingml/2006/main">
              <a:ext uri="{FF2B5EF4-FFF2-40B4-BE49-F238E27FC236}">
                <a16:creationId xmlns:a16="http://schemas.microsoft.com/office/drawing/2014/main" id="{7EA7CDDA-F9F6-45F0-A0DE-B5CAD92CE1E6}"/>
              </a:ext>
            </a:extLst>
          </p:cNvPr>
          <p:cNvSpPr>
            <a:spLocks xmlns:a="http://schemas.openxmlformats.org/drawingml/2006/main" noGrp="1"/>
          </p:cNvSpPr>
          <p:nvPr/>
        </p:nvSpPr>
        <p:spPr>
          <a:xfrm xmlns:a="http://schemas.openxmlformats.org/drawingml/2006/main">
            <a:off x="609600" y="3533775"/>
            <a:ext cx="5133975" cy="1800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1950" b="0">
                <a:solidFill>
                  <a:srgbClr val="FFFFFF"/>
                </a:solidFill>
                <a:latin typeface="Nimbus Sans"/>
                <a:ea typeface="Nimbus Sans"/>
                <a:cs typeface="Nimbus Sans"/>
              </a:defRPr>
            </a:defPPr>
          </a:lstStyle>
          <a:p xmlns:a="http://schemas.openxmlformats.org/drawingml/2006/main">
            <a:pPr algn="l">
              <a:buNone/>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IRS announcement, October 1, 2026</a:t>
            </a:r>
          </a:p>
          <a:p xmlns:a="http://schemas.openxmlformats.org/drawingml/2006/main">
            <a:pPr algn="l">
              <a:buNone/>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Proposed rules, October 2, 2026</a:t>
            </a:r>
          </a:p>
          <a:p xmlns:a="http://schemas.openxmlformats.org/drawingml/2006/main">
            <a:pPr algn="l">
              <a:buNone/>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Companion temporary launch rules</a:t>
            </a:r>
          </a:p>
          <a:p xmlns:a="http://schemas.openxmlformats.org/drawingml/2006/main">
            <a:pPr algn="l">
              <a:buNone/>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IRS participating-state list</a:t>
            </a:r>
          </a:p>
        </p:txBody>
      </p:sp>
      <p:sp>
        <p:nvSpPr>
          <p:cNvPr id="5" name="text-4">
            <a:extLst xmlns:a="http://schemas.openxmlformats.org/drawingml/2006/main">
              <a:ext uri="{FF2B5EF4-FFF2-40B4-BE49-F238E27FC236}">
                <a16:creationId xmlns:a16="http://schemas.microsoft.com/office/drawing/2014/main" id="{BC53EC30-1D10-4E6E-9BB0-7A490DB3AE56}"/>
              </a:ext>
            </a:extLst>
          </p:cNvPr>
          <p:cNvSpPr>
            <a:spLocks xmlns:a="http://schemas.openxmlformats.org/drawingml/2006/main" noGrp="1"/>
          </p:cNvSpPr>
          <p:nvPr/>
        </p:nvSpPr>
        <p:spPr>
          <a:xfrm xmlns:a="http://schemas.openxmlformats.org/drawingml/2006/main">
            <a:off x="6648450" y="2676525"/>
            <a:ext cx="485775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l">
              <a:defRPr sz="2325" b="1">
                <a:solidFill>
                  <a:srgbClr val="f1c961"/>
                </a:solidFill>
                <a:latin typeface="Nimbus Sans"/>
                <a:ea typeface="Nimbus Sans"/>
                <a:cs typeface="Nimbus Sans"/>
              </a:defRPr>
            </a:defPPr>
          </a:lstStyle>
          <a:p xmlns:a="http://schemas.openxmlformats.org/drawingml/2006/main">
            <a:pPr algn="l">
              <a:buNone/>
              <a:defRPr sz="2325" b="1">
                <a:solidFill>
                  <a:srgbClr val="f1c961"/>
                </a:solidFill>
                <a:latin typeface="Nimbus Sans"/>
                <a:ea typeface="Nimbus Sans"/>
                <a:cs typeface="Nimbus Sans"/>
              </a:defRPr>
            </a:pPr>
            <a:r>
              <a:rPr sz="2325" b="1">
                <a:solidFill>
                  <a:srgbClr val="f1c961"/>
                </a:solidFill>
                <a:latin typeface="Nimbus Sans"/>
                <a:ea typeface="Nimbus Sans"/>
                <a:cs typeface="Nimbus Sans"/>
              </a:rPr>
              <a:t>Our examples</a:t>
            </a:r>
          </a:p>
        </p:txBody>
      </p:sp>
      <p:sp>
        <p:nvSpPr>
          <p:cNvPr id="6" name="text-5">
            <a:extLst xmlns:a="http://schemas.openxmlformats.org/drawingml/2006/main">
              <a:ext uri="{FF2B5EF4-FFF2-40B4-BE49-F238E27FC236}">
                <a16:creationId xmlns:a16="http://schemas.microsoft.com/office/drawing/2014/main" id="{F727E636-E59A-4526-AD5E-CDAF8B59C985}"/>
              </a:ext>
            </a:extLst>
          </p:cNvPr>
          <p:cNvSpPr>
            <a:spLocks xmlns:a="http://schemas.openxmlformats.org/drawingml/2006/main" noGrp="1"/>
          </p:cNvSpPr>
          <p:nvPr/>
        </p:nvSpPr>
        <p:spPr>
          <a:xfrm xmlns:a="http://schemas.openxmlformats.org/drawingml/2006/main">
            <a:off x="6648450" y="3533775"/>
            <a:ext cx="4857750" cy="1800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950" b="0">
                <a:solidFill>
                  <a:srgbClr val="FFFFFF"/>
                </a:solidFill>
                <a:latin typeface="Nimbus Sans"/>
                <a:ea typeface="Nimbus Sans"/>
                <a:cs typeface="Nimbus Sans"/>
              </a:defRPr>
            </a:defPPr>
          </a:lstStyle>
          <a:p xmlns:a="http://schemas.openxmlformats.org/drawingml/2006/main">
            <a:pPr algn="l">
              <a:buNone/>
              <a:defRPr sz="1950" b="0">
                <a:solidFill>
                  <a:srgbClr val="FFFFFF"/>
                </a:solidFill>
                <a:latin typeface="Nimbus Sans"/>
                <a:ea typeface="Nimbus Sans"/>
                <a:cs typeface="Nimbus Sans"/>
              </a:defRPr>
            </a:pPr>
            <a:r>
              <a:rPr sz="1781" b="0">
                <a:solidFill>
                  <a:srgbClr val="FFFFFF"/>
                </a:solidFill>
                <a:latin typeface="Nimbus Sans"/>
                <a:ea typeface="Nimbus Sans"/>
                <a:cs typeface="Nimbus Sans"/>
              </a:rPr>
              <a:t>Village &amp; Valor full tuition: $15,000 per student</a:t>
            </a:r>
          </a:p>
          <a:p xmlns:a="http://schemas.openxmlformats.org/drawingml/2006/main">
            <a:pPr algn="l">
              <a:buNone/>
              <a:defRPr sz="1950" b="0">
                <a:solidFill>
                  <a:srgbClr val="FFFFFF"/>
                </a:solidFill>
                <a:latin typeface="Nimbus Sans"/>
                <a:ea typeface="Nimbus Sans"/>
                <a:cs typeface="Nimbus Sans"/>
              </a:defRPr>
            </a:pPr>
            <a:r>
              <a:rPr sz="1781" b="0">
                <a:solidFill>
                  <a:srgbClr val="FFFFFF"/>
                </a:solidFill>
                <a:latin typeface="Nimbus Sans"/>
                <a:ea typeface="Nimbus Sans"/>
                <a:cs typeface="Nimbus Sans"/>
              </a:rPr>
              <a:t>Full scholarship example: $15,000</a:t>
            </a:r>
          </a:p>
          <a:p xmlns:a="http://schemas.openxmlformats.org/drawingml/2006/main">
            <a:pPr algn="l">
              <a:buNone/>
              <a:defRPr sz="1950" b="0">
                <a:solidFill>
                  <a:srgbClr val="FFFFFF"/>
                </a:solidFill>
                <a:latin typeface="Nimbus Sans"/>
                <a:ea typeface="Nimbus Sans"/>
                <a:cs typeface="Nimbus Sans"/>
              </a:defRPr>
            </a:pPr>
            <a:r>
              <a:rPr sz="1781" b="0">
                <a:solidFill>
                  <a:srgbClr val="FFFFFF"/>
                </a:solidFill>
                <a:latin typeface="Nimbus Sans"/>
                <a:ea typeface="Nimbus Sans"/>
                <a:cs typeface="Nimbus Sans"/>
              </a:rPr>
              <a:t>Partial examples: $7,500 or $3,750</a:t>
            </a:r>
          </a:p>
          <a:p xmlns:a="http://schemas.openxmlformats.org/drawingml/2006/main">
            <a:pPr algn="l">
              <a:buNone/>
              <a:defRPr sz="1950" b="0">
                <a:solidFill>
                  <a:srgbClr val="FFFFFF"/>
                </a:solidFill>
                <a:latin typeface="Nimbus Sans"/>
                <a:ea typeface="Nimbus Sans"/>
                <a:cs typeface="Nimbus Sans"/>
              </a:defRPr>
            </a:pPr>
            <a:r>
              <a:rPr sz="1781" b="0">
                <a:solidFill>
                  <a:srgbClr val="FFFFFF"/>
                </a:solidFill>
                <a:latin typeface="Nimbus Sans"/>
                <a:ea typeface="Nimbus Sans"/>
                <a:cs typeface="Nimbus Sans"/>
              </a:rPr>
              <a:t>Scholarship allocation: 90% of gifts</a:t>
            </a:r>
          </a:p>
        </p:txBody>
      </p:sp>
      <p:sp>
        <p:nvSpPr>
          <p:cNvPr id="7" name="layout-surface-6">
            <a:extLst xmlns:a="http://schemas.openxmlformats.org/drawingml/2006/main">
              <a:ext uri="{FF2B5EF4-FFF2-40B4-BE49-F238E27FC236}">
                <a16:creationId xmlns:a16="http://schemas.microsoft.com/office/drawing/2014/main" id="{FB7C8EC3-A9EB-4210-B3D1-D898D3187C86}"/>
              </a:ext>
            </a:extLst>
          </p:cNvPr>
          <p:cNvSpPr>
            <a:spLocks xmlns:a="http://schemas.openxmlformats.org/drawingml/2006/main" noGrp="1"/>
          </p:cNvSpPr>
          <p:nvPr/>
        </p:nvSpPr>
        <p:spPr>
          <a:xfrm xmlns:a="http://schemas.openxmlformats.org/drawingml/2006/main">
            <a:off x="609600" y="5781675"/>
            <a:ext cx="10877550" cy="14288"/>
          </a:xfrm>
          <a:prstGeom xmlns:a="http://schemas.openxmlformats.org/drawingml/2006/main" prst="rect">
            <a:avLst/>
          </a:prstGeom>
          <a:solidFill xmlns:a="http://schemas.openxmlformats.org/drawingml/2006/main">
            <a:srgbClr val="f1c961"/>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C9E2C0F7-9CB5-4E47-B002-1DCC49BE83D9}"/>
              </a:ext>
            </a:extLst>
          </p:cNvPr>
          <p:cNvSpPr>
            <a:spLocks xmlns:a="http://schemas.openxmlformats.org/drawingml/2006/main" noGrp="1"/>
          </p:cNvSpPr>
          <p:nvPr/>
        </p:nvSpPr>
        <p:spPr>
          <a:xfrm xmlns:a="http://schemas.openxmlformats.org/drawingml/2006/main">
            <a:off x="609600" y="6067425"/>
            <a:ext cx="106870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0">
                <a:solidFill>
                  <a:srgbClr val="f1c961"/>
                </a:solidFill>
                <a:latin typeface="Nimbus Sans"/>
                <a:ea typeface="Nimbus Sans"/>
                <a:cs typeface="Nimbus Sans"/>
              </a:defRPr>
            </a:defPPr>
          </a:lstStyle>
          <a:p xmlns:a="http://schemas.openxmlformats.org/drawingml/2006/main">
            <a:pPr algn="l">
              <a:buNone/>
              <a:defRPr sz="1500" b="0">
                <a:solidFill>
                  <a:srgbClr val="f1c961"/>
                </a:solidFill>
                <a:latin typeface="Nimbus Sans"/>
                <a:ea typeface="Nimbus Sans"/>
                <a:cs typeface="Nimbus Sans"/>
              </a:defRPr>
            </a:pPr>
            <a:r>
              <a:rPr sz="1416" b="0">
                <a:solidFill>
                  <a:srgbClr val="f1c961"/>
                </a:solidFill>
                <a:latin typeface="Nimbus Sans"/>
                <a:ea typeface="Nimbus Sans"/>
                <a:cs typeface="Nimbus Sans"/>
              </a:rPr>
              <a:t>Fictional school concept for demonstration. Images are illustrative, not enrolled students or staff. Mission and vision summarize the website. Review federal guidance before use.</a:t>
            </a:r>
          </a:p>
        </p:txBody>
      </p:sp>
      <p:sp>
        <p:nvSpPr>
          <p:cNvPr id="9" name="text-8">
            <a:extLst xmlns:a="http://schemas.openxmlformats.org/drawingml/2006/main">
              <a:ext uri="{FF2B5EF4-FFF2-40B4-BE49-F238E27FC236}">
                <a16:creationId xmlns:a16="http://schemas.microsoft.com/office/drawing/2014/main" id="{DFF8A2A9-BABE-4964-8A85-D17E8F4C7659}"/>
              </a:ext>
            </a:extLst>
          </p:cNvPr>
          <p:cNvSpPr>
            <a:spLocks xmlns:a="http://schemas.openxmlformats.org/drawingml/2006/main" noGrp="1"/>
          </p:cNvSpPr>
          <p:nvPr/>
        </p:nvSpPr>
        <p:spPr>
          <a:xfrm xmlns:a="http://schemas.openxmlformats.org/drawingml/2006/main">
            <a:off x="11334750" y="6477000"/>
            <a:ext cx="3048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lgn="r">
              <a:defRPr sz="1125" b="0">
                <a:solidFill>
                  <a:srgbClr val="f1c961"/>
                </a:solidFill>
                <a:latin typeface="Nimbus Sans"/>
                <a:ea typeface="Nimbus Sans"/>
                <a:cs typeface="Nimbus Sans"/>
              </a:defRPr>
            </a:defPPr>
          </a:lstStyle>
          <a:p xmlns:a="http://schemas.openxmlformats.org/drawingml/2006/main">
            <a:pPr algn="r">
              <a:buNone/>
              <a:defRPr sz="1125" b="0">
                <a:solidFill>
                  <a:srgbClr val="f1c961"/>
                </a:solidFill>
                <a:latin typeface="Nimbus Sans"/>
                <a:ea typeface="Nimbus Sans"/>
                <a:cs typeface="Nimbus Sans"/>
              </a:defRPr>
            </a:pPr>
            <a:r>
              <a:rPr sz="1125" b="0">
                <a:solidFill>
                  <a:srgbClr val="f1c961"/>
                </a:solidFill>
                <a:latin typeface="Nimbus Sans"/>
                <a:ea typeface="Nimbus Sans"/>
                <a:cs typeface="Nimbus Sans"/>
              </a:rPr>
              <a:t>22</a:t>
            </a:r>
          </a:p>
        </p:txBody>
      </p:sp>
    </p:spTree>
    <p:extLst>
      <p:ext uri="{BB962C8B-B14F-4D97-AF65-F5344CB8AC3E}">
        <p14:creationId xmlns:p14="http://schemas.microsoft.com/office/powerpoint/2010/main" val="60801284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2026-10-14T13:14:39.0320000Z</dcterms:created>
  <dcterms:modified xsi:type="dcterms:W3CDTF">2026-10-14T13:14:39.0320000Z</dcterms:modified>
</coreProperties>
</file>